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E7E185-6A89-4ACB-B1FD-13316CCEF736}">
  <a:tblStyle styleId="{5CE7E185-6A89-4ACB-B1FD-13316CCEF73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170e2d6e7_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안녕하세요 저는 커피지수라는 미니프로젝트 발표를 하게된 6남매의 셋째 이호연💕입니다.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다들 커피를 좋아하시나요? 저는 저가 커피인 빽다방을 주로 애용하곤 합니다. </a:t>
            </a:r>
            <a:endParaRPr/>
          </a:p>
        </p:txBody>
      </p:sp>
      <p:sp>
        <p:nvSpPr>
          <p:cNvPr id="127" name="Google Shape;127;g21170e2d6e7_8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170e2d6e7_1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170e2d6e7_1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서울</a:t>
            </a:r>
            <a:r>
              <a:rPr lang="en"/>
              <a:t>시 구별 브랜드 갯수를 태블로 시각화 한것 입니다.</a:t>
            </a:r>
            <a:br>
              <a:rPr lang="en"/>
            </a:br>
            <a:r>
              <a:rPr lang="en"/>
              <a:t>가장 진하게 되어 있는걸보면 강남구에 스타벅스가 밀집 되어 있는걸 보실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그에비해 이디야는 다른 프랜차이즈 브랜드와 비교하면 전반적으로 전체 구에 고르게 분포해 있음을 알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(정말 특히 했던점은 유독 특이 했던점은 다른 브랜드에 비해 커피빈이 50개로 유난히 강남구에 밀집 되어 있음을 알 수 있었습니다.)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XXXXXXXXXXXXXXXXXXXXXXXXXXXXXXXXXXXXXXXXXXXXXXXXXXXX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170e2d6e7_1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170e2d6e7_1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팀원 모두 각자의 방법으로 인구대비, 면적대비, 브랜드의 증감 추세 대비, 지역의 낙후정도대비, 상업용 건물수 대비등 여러방법으로 프로젝트 기간동안 지수를 정의했습니다.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굳이 안써도될것 같아요 그냥 아이디어 제시한거임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(강섭)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(미리)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(민정)각 나라의 빅맥 가격을 미국 달러 가격으로 나누는 빅맥지수에서 착안하여 1ml당 단가를 이용하는 방법을 생각해보았습니다.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(인혁)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(하진) 1차 커피지수가 매장수, 발전 정도를 그대로 따라가는 문제점이 있었습니다. 이를 개선하기위해 데이터를 찾던 중 전문가들이 지역마다 여러방향으로 발전정도에 가중치를 줘서 만든 낙후지수가 있어서 활용해보려고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(호연)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170e2d6e7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저희가 처음 만들어본 1차 지수에서 가장 큰 문제점이 매장의 개수나 인구수가 많으면 무조건 지수가 높아지는 문제가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그래서 다시 지수를 산정할 때는 총합계의 영향을 상쇄시키는 지수를 만드는 것을 중점으로 두고 프로젝트를 진행했습니다.</a:t>
            </a:r>
            <a:endParaRPr/>
          </a:p>
        </p:txBody>
      </p:sp>
      <p:sp>
        <p:nvSpPr>
          <p:cNvPr id="257" name="Google Shape;257;g21170e2d6e7_5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170e2d6e7_1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170e2d6e7_1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그렇게 고민해본 결과 2가지 커피지수가 후보로 올랐는데요.</a:t>
            </a:r>
            <a:br>
              <a:rPr lang="en"/>
            </a:br>
            <a:r>
              <a:rPr lang="en"/>
              <a:t>먼저 첫번째 커피지수는 빅맥지수에서 아이디어를 얻었는데요. 빅맥지수는 각나라의 빅맥가격을 미국의 달러가격으로 나눈 것으로 각 나라의 구매력을 비교하는 경제지표입니다.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이 방법을 국내로 한정시켜 적용하여 각 브랜드별 ml당 단가와 매장 수를 이용하여 각 지역구별 평균 ml당 단가를 전국 평균ml당 단가로 나눠서 구했습니다.</a:t>
            </a:r>
            <a:br>
              <a:rPr lang="en"/>
            </a:br>
            <a:r>
              <a:rPr lang="en"/>
              <a:t>만약 어느 지역의 커피지수가 1보다 큰 값이 나온다면 이는 곧 전국 프랜차이즈 카페의 평균 단가보다 그 지역이 더 높은 단가를 가진다는 의미를 지니며,</a:t>
            </a:r>
            <a:br>
              <a:rPr lang="en"/>
            </a:br>
            <a:r>
              <a:rPr lang="en"/>
              <a:t>이것은 해당 지역구의 구매력이 대한민국 전국 평균에 비해 고평가되어있다고 해석해볼 수 있습니다.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&gt;&gt;&gt; 빅맥지수 관점으로 접근한다고 하였는데 빅맥지수가 뭔지? 간략하게 설명이 있으면 좋을 거 같다. 예를 들면 빅맥 공식.</a:t>
            </a:r>
            <a:br>
              <a:rPr lang="en"/>
            </a:br>
            <a:r>
              <a:rPr lang="en"/>
              <a:t>추가하고 싶은 게 있어서 몇 개 추가했는데 왜케 안 예쁠까요? 알바갔다와서 다시 바꿔보겠습니다…. 더 좋은 아이디어가 있으시면 수정부탁드려요..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밤에 다시 좀 더 수정하겠씁니다!!!!!!!!!!!!!!!!!!!!!!!!!!!!!!(넵!!!!!)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170e2d6e7_1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170e2d6e7_1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노션 페이지 내용 참고 부탁드립니다 !</a:t>
            </a:r>
            <a:br>
              <a:rPr lang="en">
                <a:solidFill>
                  <a:schemeClr val="dk1"/>
                </a:solidFill>
              </a:rPr>
            </a:br>
            <a:r>
              <a:rPr lang="en"/>
              <a:t>자치구별로 고가형 매장이 차지하는 비율과 저가형 매장이 차지하는 비율로 지수의 높낮이가 결정될 것이라는 생각에서 출발</a:t>
            </a:r>
            <a:br>
              <a:rPr lang="en"/>
            </a:br>
            <a:r>
              <a:rPr lang="en"/>
              <a:t>자치구별로 브랜드 비율의 평균을 구해보고, 평균치보다 높게 나오는 지역을 표시해봄</a:t>
            </a:r>
            <a:br>
              <a:rPr lang="en"/>
            </a:br>
            <a:r>
              <a:rPr lang="en"/>
              <a:t>각각의 비율이 평균보다 높은 자치구에 저가형과 고가형 분포가 확연하게 갈리는 것을 확인함 &gt;&gt;&gt;&gt; 이 부분응ㄹ 보여주는 게 좋을까요?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&gt;&gt;&gt; 고가형과 저가형 어떻게 나누었는지 사진이나 글이 필요할 거 같다(말로 설명할 때 보여주면 좋을 듯 </a:t>
            </a:r>
            <a:r>
              <a:rPr lang="en"/>
              <a:t>저</a:t>
            </a:r>
            <a:r>
              <a:rPr lang="en"/>
              <a:t>) 디자인 예쁘게 다시</a:t>
            </a:r>
            <a:r>
              <a:rPr lang="en">
                <a:solidFill>
                  <a:schemeClr val="dk1"/>
                </a:solidFill>
              </a:rPr>
              <a:t> 더 수정하겠씁니다!!!!!!!!!!!!!!!!!!!!!!!!!!!!!!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해당 브랜드 매장 수가 각 자치구별 매장수 맞는지.?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추가하고 싶은 게 있어서 몇 개 추가했는데 왜케 안 예쁠까요? 알바갔다와서 다시 바꿔보겠습니다…. 더 좋은 아이디어가 있으시면 수정부탁드려요..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밤에 다시 좀 더 수정하겠씁니다!!!!!!!!!!!!!!!!!!!!!!!!!!!!!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170e2d6e7_17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1170e2d6e7_17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170e2d6e7_1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1170e2d6e7_1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커피지수1이 높은 지역구를 살펴보면 강남,서초,중구,용산구순으로 높고, 지수가 낮은 지역에는 중랑,은평,성북,도봉구가 있었습니다.         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170e2d6e7_17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170e2d6e7_17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다음으로</a:t>
            </a:r>
            <a:r>
              <a:rPr lang="en">
                <a:solidFill>
                  <a:schemeClr val="dk1"/>
                </a:solidFill>
              </a:rPr>
              <a:t> 커피지수2가 높은 지역구를 살펴보면 커피지수1과 마찬가지로 강남,서초,중구,용산구순으로 높고, 지수가 낮은 지역에는 중랑,은평,성북,도봉구가 있었습니다.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170e2d6e7_8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#의견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저희가 18~38까지 시각화와 상관계수 그래프인데 이게 듣는사람 입장에서는 비슷한걸 반복한다고 생각해서 조금 지루할 수도있을 것 같다는 생각이 드네요.</a:t>
            </a:r>
            <a:br>
              <a:rPr lang="en"/>
            </a:br>
            <a:r>
              <a:rPr lang="en"/>
              <a:t>그래서 앞부분의 내용을 조금더 디테일하게 설명하고 그래프부분은 간결하게 설명하는것도 좋을것같아요 ( 물론 10분의 시간이 모자라면 이렇게 하자는거구 시간넉넉하면 그대로 하는게좋을 것 같아요^ㅇ^)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안 그래도 의견을 듣고 싶었는데 좋은 의견인 것 같아요! 참고하겠습니다~~~!</a:t>
            </a:r>
            <a:endParaRPr/>
          </a:p>
        </p:txBody>
      </p:sp>
      <p:sp>
        <p:nvSpPr>
          <p:cNvPr id="327" name="Google Shape;327;g21170e2d6e7_8_4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170e2d6e7_1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#의견</a:t>
            </a:r>
            <a:br>
              <a:rPr lang="en"/>
            </a:br>
            <a:r>
              <a:rPr lang="en"/>
              <a:t>저희가 왜 이런 데이터셋을 선정하게 됐는지 이유를 설명하면 뒤에 시각화한거 발표할때도 편할 것같네요.  &gt;&gt;&gt; 와씨 너무 좋은 아이디어입니다.&gt;&gt;&gt; 와씨 누군가요ㅋㅋㅋㅋㅋ #의견이라고 단사람 진짜 누구지(너무 좋은 아이디어가 많다)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커피지수를 판단할 기준인 총부가가치에 영향을 미칠만한 변수들 선정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그 중에서 22년도 데이터(혹은 그나마 가까운 데이터)를 구할 수 있는 변수로 축소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&gt;&gt; 간단히 이렇게 설명하고 세부 정의들은 각각 페이지에서 설명해도 괜찮을꺼 같아요</a:t>
            </a:r>
            <a:endParaRPr/>
          </a:p>
        </p:txBody>
      </p:sp>
      <p:sp>
        <p:nvSpPr>
          <p:cNvPr id="335" name="Google Shape;335;g21170e2d6e7_17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170e2d6e7_8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목차</a:t>
            </a:r>
            <a:r>
              <a:rPr lang="en"/>
              <a:t>는 프로젝트 개요 진행과정 결과물 및 결론 마지막으로 부록 순으로 진행될 예정입니다..</a:t>
            </a:r>
            <a:endParaRPr/>
          </a:p>
        </p:txBody>
      </p:sp>
      <p:sp>
        <p:nvSpPr>
          <p:cNvPr id="136" name="Google Shape;136;g21170e2d6e7_8_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170e2d6e7_17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1170e2d6e7_17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총부가가치란 순부가가치에 감가상각을 합한 값으로 이는 곧 생산국민소득과 연결됩니다.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이러한 점을 고려해보면 자치구별 총부가가치를 통해 각 지역의 구매력을 알아볼 수 있을 것이라 판단하여 분석 변수로 선택했습니다.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다만 서울 공공 데이터에 올려진 최신자료가 2020년 기준이었고, 저희가 </a:t>
            </a:r>
            <a:r>
              <a:rPr lang="en">
                <a:solidFill>
                  <a:schemeClr val="dk1"/>
                </a:solidFill>
              </a:rPr>
              <a:t>20년도부터 이전 5개년 총부가가치 추이를 확인했을 때, 자치구마다 변동이 거의 없다는 것을 확인하여 22년도 기준에 적용해서 사용하기로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오른쪽 그래프를 보시면 </a:t>
            </a:r>
            <a:r>
              <a:rPr lang="en">
                <a:solidFill>
                  <a:schemeClr val="dk1"/>
                </a:solidFill>
              </a:rPr>
              <a:t>강남구, 중구, 영등포구, 서초구, 종로구는 총부가가치 순위가 높았고,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강북구, 도봉구, 중랑구, 은평구, 관악구는 총부가가치 순위가 낮은 걸 확인해볼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이러한 분포는 앞에서 구했던 커피지수 순위와 비슷한 경향을 보이고 있어 커피지수가 지역별 구매력을 어느정도 잘 예측할 것 같다고 생각하여 후에 회귀분석까지 진행해보았습니다.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서울 공공데이터에 최신자료가 2020년도 기준.</a:t>
            </a:r>
            <a:br>
              <a:rPr lang="en"/>
            </a:br>
            <a:r>
              <a:rPr lang="en"/>
              <a:t>20년도부터 이전 5개년 총부가가치 추이를 확인했을 때, 자치구마다 변동이 거의 없는 추이를 확인하고, </a:t>
            </a:r>
            <a:br>
              <a:rPr lang="en"/>
            </a:br>
            <a:r>
              <a:rPr lang="en"/>
              <a:t>22년도 기준에도 적용해서 사용함.</a:t>
            </a:r>
            <a:br>
              <a:rPr lang="en"/>
            </a:br>
            <a:br>
              <a:rPr lang="en"/>
            </a:br>
            <a:r>
              <a:rPr lang="en"/>
              <a:t>강남구, 중구, 영등포구, 서초구, 종로구는 총부가가치 순위가 높았고,</a:t>
            </a:r>
            <a:br>
              <a:rPr lang="en"/>
            </a:br>
            <a:r>
              <a:rPr lang="en"/>
              <a:t>강북구, 도봉구, 중랑구, 은평구, 관악구는 총부가가치 순위가 낮았다.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부가가치를 높이는 원인이 되는 사업체와 종사자 수에 영향이 있는 것으로 보인다.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170e2d6e7_17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170e2d6e7_17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왼쪽</a:t>
            </a:r>
            <a:r>
              <a:rPr lang="en"/>
              <a:t>은  커피지수1 이고  오른쪽은 생활인구 그래프입니다. 생활 인구 시각화와 마찬가지로  회사가 많은 강남구 ,서초구등 생활 인구가 많은 지역과  높은 커피지수가 유사함을 알 수 있습니다.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특히 강남구, 송파구, 서초구(서울 남동쪽지역)에서 생활인구 수가 눈에 띄게 많은 것을 확인할 수 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41412"/>
                </a:solidFill>
                <a:highlight>
                  <a:srgbClr val="FFFFFF"/>
                </a:highlight>
              </a:rPr>
              <a:t>울에 거주하거나 출퇴근, 관광, 의료, 등하교 등의 목적으로 서울을 찾는 인구를 모두 포함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170e2d6e7_17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1170e2d6e7_17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유동인구도 생활인구와 마찬가지로 강남구가 압도적으로 높고 그다음 서초,송파 순으로 높은걸 확인할 수 있다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170e2d6e7_17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1170e2d6e7_17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강남구와 주변 일대에 사업체가 많이 있는것으로 나타난다. 영등포구의 사업체 수가 많은 이유는 여의도에 회사가 많이 모여있기 때문이다.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종사자 수 역시 사업체수와 마찬가지로 강남, 서초, 송파구가 높은 전형적인 형태를 보여준다.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용산구의 사업체수가 하위권인데 비교적 종사자수가 많은 이유는 용산에 여러 대기업들이 모여있기 때문으로 추측된다.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170e2d6e7_17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170e2d6e7_17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세입과목 개편후 모든 구들의 재정자립도가 낮아진 것을 알 수 있다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그래프만 봤을 때 앞에 확인했던 커피지수가 높은 지역구들이 낮은 지역구들에 비해 재정자립도가 높은 경향을 보이는 것도 확인해볼 수 있다. 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170e2d6e7_17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1170e2d6e7_17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대규모점포 데이터를 가져와서 모든 대규모점포의 총 합을 계산하여 이를 바그래프로 표현해봤습니다. 이를 서울시 자치구별로 그룹지어서 seaborn의 막대그래프로 나타냈습니다.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중구가 1등인 것으로 나타나는데, 이는 중구에 의류타운이 있어서 상가와 시장이 많이 집계된 결과입니다. 이외에 대형마트가 모여있는 자치구 몇몇을 제외하면 대부분 자치구별 발전정도를 따른 추세를 보입니다.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커피지수 순위와는 다르게 </a:t>
            </a:r>
            <a:r>
              <a:rPr lang="en"/>
              <a:t>성북구가 치고 올라오고 서초구가 중위권으로 내려감, 커피지수 하위권에 있던 동대문구에는 시장이 많아 대규모점포 개수 순위는 올라간 걸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170e2d6e7_17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1170e2d6e7_17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이번에는 자치구별 평균공시지가를 버블차트로 표현해봤습니다.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역시 강남구가 다른 지역들에 비해 공시지가가 많이 높네요.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공시지가 데이터도 역시 </a:t>
            </a:r>
            <a:r>
              <a:rPr lang="en">
                <a:solidFill>
                  <a:schemeClr val="dk1"/>
                </a:solidFill>
              </a:rPr>
              <a:t>그래프를 봤을 때 앞에 확인했던 커피지수가 높은 지역구들이 낮은 지역구들에 비해 공시지가가 높은 경향을 보이는 것도 확인해볼 수 있다. 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1170e2d6e7_17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1170e2d6e7_17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48103a49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f48103a49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두 커피지수 모두 총부가가치와 상관분석을 진행해보니 비슷한 결과가 나와 하나는 heatmap으로, 하나는 산점도에 회귀식을 넣은 그래프로 표현해봤습니다.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역시 지역내 총부가가치와 커피지수의 상관계수가 0.82로 강한 상관관계를 보이는 걸 확인할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더 나아가 산점도로 분포를 확인해보니 커피지수가 높을수록지역별 총부가가치의 값 또한 높아지는 추이도 확인해보았습니다.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48103a4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f48103a4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여러 유동인구 항목들 중에 자치구간이동인구수는 엄청 강한 양의 상관관계를 보인다.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그 외에도 단기체류외국인인구수, 동일자치구행정동간이동인구수,일최대이동인구수, 주간인구수(09-18시)도 뚜렷한 양의 상관관계를 보인다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여기서 눈 여겨봐야할 포인트는 흔히 카페를 차릴 때 고려해야할 사항인 유동인구인데 역시 상관분석을 돌려보니 유동인구와의 상관관계가 다른 변수들보다 높게 나타났다는 걸 확인할 수 있었다.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170e2d6e7_8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 조는 모든 팀원이 배운 내용을 활용하며 데이터를 수집하고 전처리하였고 더 나아가 분석까지 진행했습니다. (PPT, 발표 추가로 언급)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1170e2d6e7_8_5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18e1afbf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18e1afbf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두 커피지수 모두 사업체수, 종사자수, 성별로 구분한 종사자수와 </a:t>
            </a:r>
            <a:r>
              <a:rPr lang="en">
                <a:solidFill>
                  <a:schemeClr val="dk1"/>
                </a:solidFill>
              </a:rPr>
              <a:t>뚜렷한 양의 상관관계를 가진다.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f48103a4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f48103a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대규모 점포 상관분석은 둘 다 </a:t>
            </a:r>
            <a:r>
              <a:rPr lang="en">
                <a:solidFill>
                  <a:schemeClr val="dk1"/>
                </a:solidFill>
              </a:rPr>
              <a:t> seaborn heatmap으로 그렸지만 다르게 표현해보았습니다.</a:t>
            </a:r>
            <a:r>
              <a:rPr lang="en"/>
              <a:t> </a:t>
            </a:r>
            <a:br>
              <a:rPr lang="en"/>
            </a:br>
            <a:r>
              <a:rPr lang="en"/>
              <a:t>먼저 커피지수1과의 상관분석은 </a:t>
            </a:r>
            <a:r>
              <a:rPr lang="en">
                <a:solidFill>
                  <a:schemeClr val="dk1"/>
                </a:solidFill>
              </a:rPr>
              <a:t>대규모점포끼리의 상관계수는 확인하지 않고, 커피지수와 각 대규모점포의 상관계수만 확인할 수 있도록 그렸습니다.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두 커피지수 모두 전문점, 백화점과 강한 양의 상관관계를 가집니다. 시장과 복합쇼핑몰과는 약한 음의 상관관계를 가집니다.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경제력이 높은 지역일수록 전문점, 백화점이 많고 시장이나 복합쇼핑몰은 적은 경향이 있다고 이해할 수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전문점은 전자상가 혹은 전자마트가 많이 있었는데, 이런 전문점들은 대게 대형타워나 종합쇼핑몰 근처에 입점하는 경우가 많기 때문에 커피지수와의 연관성이 높게 나오는것으로 추측됩니다.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가장 낮게나온 시장의 경우에는 전통시장을 의미하며 경제력이 높은 지역일수록 전통시장의 개수가 적을 것이기 때문에 이런 음의 상관계수가 나온 것으로 추측할 수 있습니다.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48515c8e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f48515c8e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두 커피지수 모두 공시지가와 상관분석을 진행해보니 비슷한 결과가 나와 하나는 heatmap으로, 하나는 </a:t>
            </a:r>
            <a:r>
              <a:rPr lang="en">
                <a:solidFill>
                  <a:schemeClr val="dk1"/>
                </a:solidFill>
              </a:rPr>
              <a:t> regplot을 사용했습니다.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두 그래프를 보면 알 수 있듯이, 공시지가의 합과 커피지수1,2는 양의 상관관계를 가진것으로 나타납니다.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즉 두 커피지수 모두 자치구별 발전정도와 비례하는 경향이 있기때문에 땅값이 비싼 자치구의 커피지수가 높게 나오는 것으로 확인됐습니다.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1170e2d6e7_2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1170e2d6e7_2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매우 강한 양의 상관관계가 나타남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→ 커피지수가 서울시 재정자립도를 얼마나 설명할 수 있는지 회귀분석을 추가 실시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170e2d6e7_2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170e2d6e7_2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산점도와 회귀선을 그려봄. 세입과목개편 전, 후 모두 커피지수와 양의 상관관계를 보인다.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1170e2d6e7_1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저희는 최종 대표 커피지수를 결정하기 위해 통계적 검정을 실시했습니다.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그리고 커피지수와 재정자립도, 그리고 총부가가치와의 회귀분석을 통해 설명력을 비교해보고 그 값이 더 높은 모델을 선택하기로 했습니다.</a:t>
            </a:r>
            <a:endParaRPr/>
          </a:p>
        </p:txBody>
      </p:sp>
      <p:sp>
        <p:nvSpPr>
          <p:cNvPr id="489" name="Google Shape;489;g21170e2d6e7_14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1170e2d6e7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1170e2d6e7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먼저 재정자립도와 커피지수를 ols 라이브러리를 통해 회귀분석을 진행했습니다.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커피지수 1에서는 커피지수가 1단위 증가할 때 약 84만큼, 커피지수 2에서는 커피지수 1단위 증가할 때 약 134만큼 재정자립도가 증가하는 것을 알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각 모델들은 대략 87~88%의 설명력을 가지며 모든 계수의 p값이 0에 가까우므로 유의한 계수라고 할 수 있습니다. 잔차분석 또한 정규성, 독립성 ,등분산성을 모두 만족했습니다.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f48515c8e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f48515c8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다음으로 부가가치와 커피지수도 회귀분석을 진행했습니다.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커피지수1 모델은 66.9%, 커피지수2 모델은 66.5%의 설명력을 가지며 앞에와 마찬가지로 모든 수치가 유의한 결과로 나타났습니다.잔차분석 또한 정규성, 독립성 ,등분산성을 모두 만족했습니다.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1170e2d6e7_8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앞의 결정계수를 비교해보면 커피지수 1이 66.9%, 커피지수2가 66.5%의 설명력을 가지고 있었습니다. 이런 결과를 종합해보면 커피지수1이 아주 살짝 더 높은 설명력을 가지고 있기 때문에 저희는…!!!</a:t>
            </a:r>
            <a:endParaRPr/>
          </a:p>
        </p:txBody>
      </p:sp>
      <p:sp>
        <p:nvSpPr>
          <p:cNvPr id="541" name="Google Shape;541;g21170e2d6e7_8_1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1170e2d6e7_8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커피지수1을 대표로 선정했습니다.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회귀분석 수치 차이가 크지 않아 이것이 훨씬 좋은 지수라고 확정지을 수는 없지만, 저희는 수치를 활용해 보다 명확한 기준으로 선정하고 싶어서 이렇게 분석을 진행해보았습니다.</a:t>
            </a:r>
            <a:endParaRPr/>
          </a:p>
        </p:txBody>
      </p:sp>
      <p:sp>
        <p:nvSpPr>
          <p:cNvPr id="559" name="Google Shape;559;g21170e2d6e7_8_5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170e2d6e7_8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먼저 프로젝트 개요입니다.</a:t>
            </a:r>
            <a:endParaRPr/>
          </a:p>
        </p:txBody>
      </p:sp>
      <p:sp>
        <p:nvSpPr>
          <p:cNvPr id="170" name="Google Shape;170;g21170e2d6e7_8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1170e2d6e7_1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1170e2d6e7_17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f48515c8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1f48515c8e8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1170e2d6e7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1170e2d6e7_5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1170e2d6e7_1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1170e2d6e7_14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1422b0df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11422b0d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각자 커피지수를 만들고 투표를 통해서 최종 커피지수가 탄생했는데요, 이 과정에서 탈락한 결과물들입니다. </a:t>
            </a:r>
            <a:br>
              <a:rPr lang="en"/>
            </a:br>
            <a:r>
              <a:rPr lang="en"/>
              <a:t>#의견</a:t>
            </a:r>
            <a:br>
              <a:rPr lang="en"/>
            </a:br>
            <a:r>
              <a:rPr lang="en"/>
              <a:t>여기에 각자 만들었던 커피지수하고 결과물들 아주 많이올려서 열심히했다는 티내는것도 좋을것같음 재밌을것 같기도하고.(굳이 그래프가 뭔지는 안보여도될듯, 각자 원하는거 넣어용) &gt; 좋습니다!!!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와 이렇게 흐트려놓는 아이디어 좋아요~~~~~~~~~~~~~~~~~~~~~~~~~~~~~~~~~~~~~~   좋아</a:t>
            </a:r>
            <a:r>
              <a:rPr lang="en"/>
              <a:t>요2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1170e2d6e7_8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1170e2d6e7_8_5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170e2d6e7_8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1170e2d6e7_8_1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170e2d6e7_8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1170e2d6e7_8_1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170e2d6e7_8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1170e2d6e7_8_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10a6177ce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10a6177c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브랜드 순위 사진 안 넣어도 괜찮을까요? - 저는 넣으면 더 좋을꺼 같네요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170e2d6e7_1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1170e2d6e7_1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커피매장 데이터는 selenium, beautifulsoup을 이용하여 각각의 매장 홈페이지를 크롤링하여 수집하였고, 서울시 데이터는 서울열린데이터광장, KOSIS등 여러 홈페이지를 통해 데이터셋을 다운받았습니다.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서울시 데이터는 현재 운영되고 있는 프랜차이즈 매장 데이터와 시점을 맞추기 위해 사업체,종사자 수를 제외한 모든 데이터를 2022년 기준으로 찾았습니다.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8E8E"/>
              </a:buClr>
              <a:buSzPts val="1500"/>
              <a:buNone/>
              <a:defRPr sz="1500">
                <a:solidFill>
                  <a:srgbClr val="8F8E8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8E8E"/>
              </a:buClr>
              <a:buSzPts val="1400"/>
              <a:buNone/>
              <a:defRPr sz="1400">
                <a:solidFill>
                  <a:srgbClr val="8F8E8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8E8E"/>
              </a:buClr>
              <a:buSzPts val="1200"/>
              <a:buNone/>
              <a:defRPr sz="1200">
                <a:solidFill>
                  <a:srgbClr val="8F8E8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8E8E"/>
              </a:buClr>
              <a:buSzPts val="1200"/>
              <a:buNone/>
              <a:defRPr sz="1200">
                <a:solidFill>
                  <a:srgbClr val="8F8E8E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8E8E"/>
              </a:buClr>
              <a:buSzPts val="1200"/>
              <a:buNone/>
              <a:defRPr sz="1200">
                <a:solidFill>
                  <a:srgbClr val="8F8E8E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8E8E"/>
              </a:buClr>
              <a:buSzPts val="1200"/>
              <a:buNone/>
              <a:defRPr sz="1200">
                <a:solidFill>
                  <a:srgbClr val="8F8E8E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8E8E"/>
              </a:buClr>
              <a:buSzPts val="1200"/>
              <a:buNone/>
              <a:defRPr sz="1200">
                <a:solidFill>
                  <a:srgbClr val="8F8E8E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F8E8E"/>
              </a:buClr>
              <a:buSzPts val="1200"/>
              <a:buNone/>
              <a:defRPr sz="1200">
                <a:solidFill>
                  <a:srgbClr val="8F8E8E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52.png"/><Relationship Id="rId5" Type="http://schemas.openxmlformats.org/officeDocument/2006/relationships/image" Target="../media/image45.png"/><Relationship Id="rId6" Type="http://schemas.openxmlformats.org/officeDocument/2006/relationships/image" Target="../media/image68.png"/><Relationship Id="rId7" Type="http://schemas.openxmlformats.org/officeDocument/2006/relationships/image" Target="../media/image34.png"/><Relationship Id="rId8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6.png"/><Relationship Id="rId13" Type="http://schemas.openxmlformats.org/officeDocument/2006/relationships/image" Target="../media/image53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55.png"/><Relationship Id="rId15" Type="http://schemas.openxmlformats.org/officeDocument/2006/relationships/image" Target="../media/image49.png"/><Relationship Id="rId14" Type="http://schemas.openxmlformats.org/officeDocument/2006/relationships/image" Target="../media/image59.png"/><Relationship Id="rId5" Type="http://schemas.openxmlformats.org/officeDocument/2006/relationships/image" Target="../media/image68.png"/><Relationship Id="rId6" Type="http://schemas.openxmlformats.org/officeDocument/2006/relationships/image" Target="../media/image34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Relationship Id="rId4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67.png"/><Relationship Id="rId9" Type="http://schemas.openxmlformats.org/officeDocument/2006/relationships/image" Target="../media/image69.png"/><Relationship Id="rId5" Type="http://schemas.openxmlformats.org/officeDocument/2006/relationships/image" Target="../media/image64.png"/><Relationship Id="rId6" Type="http://schemas.openxmlformats.org/officeDocument/2006/relationships/image" Target="../media/image58.png"/><Relationship Id="rId7" Type="http://schemas.openxmlformats.org/officeDocument/2006/relationships/image" Target="../media/image63.png"/><Relationship Id="rId8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2370407" y="822075"/>
            <a:ext cx="4392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100" u="none" cap="none" strike="noStrike">
                <a:solidFill>
                  <a:srgbClr val="383232"/>
                </a:solidFill>
                <a:latin typeface="Arial"/>
                <a:ea typeface="Arial"/>
                <a:cs typeface="Arial"/>
                <a:sym typeface="Arial"/>
              </a:rPr>
              <a:t>COFFEE INDEX.</a:t>
            </a:r>
            <a:endParaRPr b="1" i="0" sz="4100" u="none" cap="none" strike="noStrike">
              <a:solidFill>
                <a:srgbClr val="3832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2025965" y="691280"/>
            <a:ext cx="5021700" cy="831000"/>
          </a:xfrm>
          <a:prstGeom prst="bracketPair">
            <a:avLst/>
          </a:prstGeom>
          <a:noFill/>
          <a:ln cap="flat" cmpd="sng" w="9525">
            <a:solidFill>
              <a:srgbClr val="554B4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5"/>
          <p:cNvCxnSpPr/>
          <p:nvPr/>
        </p:nvCxnSpPr>
        <p:spPr>
          <a:xfrm>
            <a:off x="3366257" y="4511040"/>
            <a:ext cx="2400300" cy="0"/>
          </a:xfrm>
          <a:prstGeom prst="straightConnector1">
            <a:avLst/>
          </a:prstGeom>
          <a:noFill/>
          <a:ln cap="flat" cmpd="sng" w="9525">
            <a:solidFill>
              <a:srgbClr val="554B4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25"/>
          <p:cNvSpPr txBox="1"/>
          <p:nvPr/>
        </p:nvSpPr>
        <p:spPr>
          <a:xfrm>
            <a:off x="2340832" y="3905325"/>
            <a:ext cx="4392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383232"/>
                </a:solidFill>
              </a:rPr>
              <a:t>6조 (육남매)</a:t>
            </a:r>
            <a:endParaRPr b="1" i="0" sz="3200" u="none" cap="none" strike="noStrike">
              <a:solidFill>
                <a:srgbClr val="3832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050" y="1024239"/>
            <a:ext cx="5391316" cy="3897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232700" y="410375"/>
            <a:ext cx="4185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2-1. 데이터 수집 결과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2" name="Google Shape;252;p35"/>
          <p:cNvGraphicFramePr/>
          <p:nvPr/>
        </p:nvGraphicFramePr>
        <p:xfrm>
          <a:off x="1528103" y="1477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{5CE7E185-6A89-4ACB-B1FD-13316CCEF736}</a:tableStyleId>
              </a:tblPr>
              <a:tblGrid>
                <a:gridCol w="1038575"/>
                <a:gridCol w="5569975"/>
              </a:tblGrid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팀원명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접근 방향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BC7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김강섭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고가형 브랜드 / 저가형 브랜드 형태를 유지하며 각 브랜드에 가중치 곱하기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김미리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지역구별 브랜드 비율을 토대로 각 브랜드에 가중치 곱하기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박민정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각 지역별 평균 1ml 단가와 전국 평균 1ml단가 비교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서인혁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지역구별 총매출 대비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신하진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지역의 낙후정도, 상업용 건물수 대비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이호연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각 브랜드마다 연도별 증감 추세 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53" name="Google Shape;253;p35"/>
          <p:cNvSpPr txBox="1"/>
          <p:nvPr/>
        </p:nvSpPr>
        <p:spPr>
          <a:xfrm>
            <a:off x="994701" y="1059191"/>
            <a:ext cx="2056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팀원별 접근</a:t>
            </a:r>
            <a:endParaRPr b="1"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3</a:t>
            </a:r>
            <a:r>
              <a:rPr b="1" lang="en" sz="3000">
                <a:solidFill>
                  <a:srgbClr val="454444"/>
                </a:solidFill>
              </a:rPr>
              <a:t>. 지수 산정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5602426" y="841115"/>
            <a:ext cx="1681222" cy="903883"/>
          </a:xfrm>
          <a:custGeom>
            <a:rect b="b" l="l" r="r" t="t"/>
            <a:pathLst>
              <a:path extrusionOk="0" h="1205177" w="2241629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02875" lIns="102875" spcFirstLastPara="1" rIns="102875" wrap="square" tIns="102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397270" y="2897356"/>
            <a:ext cx="1053600" cy="1866900"/>
          </a:xfrm>
          <a:prstGeom prst="triangle">
            <a:avLst>
              <a:gd fmla="val 50000" name="adj"/>
            </a:avLst>
          </a:prstGeom>
          <a:solidFill>
            <a:srgbClr val="D5C4C4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945500" y="3522253"/>
            <a:ext cx="1309500" cy="1242000"/>
          </a:xfrm>
          <a:prstGeom prst="triangle">
            <a:avLst>
              <a:gd fmla="val 50000" name="adj"/>
            </a:avLst>
          </a:prstGeom>
          <a:solidFill>
            <a:srgbClr val="EFDBC7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1809413" y="2088525"/>
            <a:ext cx="5738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총합계 영향 상쇄시키기</a:t>
            </a:r>
            <a:br>
              <a:rPr lang="en" sz="1700">
                <a:solidFill>
                  <a:schemeClr val="dk1"/>
                </a:solidFill>
              </a:rPr>
            </a:br>
            <a:br>
              <a:rPr lang="en" sz="17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총 매장 개수가 많고, 적음에 영향을 받지 않는 지수를 만드는 것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232700" y="410375"/>
            <a:ext cx="423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3-1</a:t>
            </a:r>
            <a:r>
              <a:rPr b="1" lang="en" sz="3000">
                <a:solidFill>
                  <a:srgbClr val="454444"/>
                </a:solidFill>
              </a:rPr>
              <a:t>. 지수 산정시 쟁점</a:t>
            </a:r>
            <a:endParaRPr sz="1100"/>
          </a:p>
        </p:txBody>
      </p:sp>
      <p:sp>
        <p:nvSpPr>
          <p:cNvPr id="267" name="Google Shape;267;p36"/>
          <p:cNvSpPr/>
          <p:nvPr/>
        </p:nvSpPr>
        <p:spPr>
          <a:xfrm>
            <a:off x="1596488" y="1842150"/>
            <a:ext cx="5815200" cy="14592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2211300" y="3864875"/>
            <a:ext cx="4721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ex) 어느 지역의 </a:t>
            </a:r>
            <a:r>
              <a:rPr lang="en" sz="1000">
                <a:solidFill>
                  <a:schemeClr val="dk1"/>
                </a:solidFill>
              </a:rPr>
              <a:t>커피지수1 &gt; 1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전국 프랜차이즈 카페의 평균 단가보다 그 지역이 더 높은 단가를 가진다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해당 지역구의 구매력은 대한민국 전국 평균에 비해 고평가되어 있다</a:t>
            </a:r>
            <a:endParaRPr sz="1300"/>
          </a:p>
        </p:txBody>
      </p:sp>
      <p:sp>
        <p:nvSpPr>
          <p:cNvPr id="275" name="Google Shape;275;p37"/>
          <p:cNvSpPr txBox="1"/>
          <p:nvPr/>
        </p:nvSpPr>
        <p:spPr>
          <a:xfrm>
            <a:off x="-3193225" y="722038"/>
            <a:ext cx="28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6" name="Google Shape;276;p37"/>
          <p:cNvSpPr txBox="1"/>
          <p:nvPr/>
        </p:nvSpPr>
        <p:spPr>
          <a:xfrm>
            <a:off x="322525" y="1037800"/>
            <a:ext cx="36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빅맥지수 관점으로 접근</a:t>
            </a:r>
            <a:endParaRPr b="1" sz="2000"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75" y="1854200"/>
            <a:ext cx="4912899" cy="168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875" y="1695875"/>
            <a:ext cx="3581772" cy="184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775" y="402649"/>
            <a:ext cx="2859600" cy="131087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232700" y="410375"/>
            <a:ext cx="4659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3-2. 2가지 지수 접근 방법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413525" y="973988"/>
            <a:ext cx="410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2. 자치구별 브랜드 비율로 접근</a:t>
            </a:r>
            <a:endParaRPr b="1" sz="2000"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" y="1566325"/>
            <a:ext cx="5599176" cy="5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625" y="2338475"/>
            <a:ext cx="5488719" cy="26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 txBox="1"/>
          <p:nvPr/>
        </p:nvSpPr>
        <p:spPr>
          <a:xfrm>
            <a:off x="232700" y="410375"/>
            <a:ext cx="4659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3-2. 2가지 지수 접근 방법</a:t>
            </a:r>
            <a:endParaRPr sz="1100"/>
          </a:p>
        </p:txBody>
      </p:sp>
      <p:sp>
        <p:nvSpPr>
          <p:cNvPr id="291" name="Google Shape;291;p38"/>
          <p:cNvSpPr/>
          <p:nvPr/>
        </p:nvSpPr>
        <p:spPr>
          <a:xfrm rot="861079">
            <a:off x="6171125" y="240799"/>
            <a:ext cx="2143490" cy="1592901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 txBox="1"/>
          <p:nvPr/>
        </p:nvSpPr>
        <p:spPr>
          <a:xfrm>
            <a:off x="6456650" y="521550"/>
            <a:ext cx="1762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도시 발전 또는 경제 수준이 높은 지역구일수록 고가형 브랜드가 차지하는 비율이 높지 않을까?</a:t>
            </a:r>
            <a:endParaRPr b="1" sz="11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4442250" y="2045975"/>
            <a:ext cx="238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183775" y="2370500"/>
            <a:ext cx="2813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algun Gothic"/>
                <a:ea typeface="Malgun Gothic"/>
                <a:cs typeface="Malgun Gothic"/>
                <a:sym typeface="Malgun Gothic"/>
              </a:rPr>
              <a:t>가중치</a:t>
            </a:r>
            <a:br>
              <a:rPr lang="en" sz="90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" sz="900">
                <a:latin typeface="Malgun Gothic"/>
                <a:ea typeface="Malgun Gothic"/>
                <a:cs typeface="Malgun Gothic"/>
                <a:sym typeface="Malgun Gothic"/>
              </a:rPr>
              <a:t>- ml당 원을 기준으로 중위값이 1이 되도록 조정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" sz="900">
                <a:latin typeface="Malgun Gothic"/>
                <a:ea typeface="Malgun Gothic"/>
                <a:cs typeface="Malgun Gothic"/>
                <a:sym typeface="Malgun Gothic"/>
              </a:rPr>
              <a:t>고가형일수록 높은 가중치를, 저가형일수록 낮은 가중치를 부여해서 차이가 드러나도록 접근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397270" y="2897356"/>
            <a:ext cx="1053600" cy="1866900"/>
          </a:xfrm>
          <a:prstGeom prst="triangle">
            <a:avLst>
              <a:gd fmla="val 50000" name="adj"/>
            </a:avLst>
          </a:prstGeom>
          <a:solidFill>
            <a:srgbClr val="D5C4C4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945500" y="3522253"/>
            <a:ext cx="1309500" cy="1242000"/>
          </a:xfrm>
          <a:prstGeom prst="triangle">
            <a:avLst>
              <a:gd fmla="val 50000" name="adj"/>
            </a:avLst>
          </a:prstGeom>
          <a:solidFill>
            <a:srgbClr val="EFDBC7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>
            <a:off x="2490600" y="2096375"/>
            <a:ext cx="4717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커피 지수가 높을수록 [        ] 다.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1784150" y="1917750"/>
            <a:ext cx="5957700" cy="7497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4</a:t>
            </a:r>
            <a:r>
              <a:rPr b="1" lang="en" sz="3000">
                <a:solidFill>
                  <a:srgbClr val="454444"/>
                </a:solidFill>
              </a:rPr>
              <a:t>. 인사이트 도출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0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00" y="1025250"/>
            <a:ext cx="3978299" cy="40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225" y="1025250"/>
            <a:ext cx="4499650" cy="40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232697" y="410375"/>
            <a:ext cx="81621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4-1. 커피지수 1</a:t>
            </a:r>
            <a:r>
              <a:rPr b="1" lang="en" sz="3200">
                <a:solidFill>
                  <a:srgbClr val="454444"/>
                </a:solidFill>
              </a:rPr>
              <a:t> </a:t>
            </a:r>
            <a:r>
              <a:rPr b="1" lang="en" sz="1500">
                <a:solidFill>
                  <a:srgbClr val="454444"/>
                </a:solidFill>
              </a:rPr>
              <a:t>- 빅맥지수 관점</a:t>
            </a:r>
            <a:endParaRPr sz="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50" y="1025250"/>
            <a:ext cx="3967151" cy="401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 rotWithShape="1">
          <a:blip r:embed="rId4">
            <a:alphaModFix/>
          </a:blip>
          <a:srcRect b="0" l="5042" r="0" t="0"/>
          <a:stretch/>
        </p:blipFill>
        <p:spPr>
          <a:xfrm>
            <a:off x="4381225" y="1025250"/>
            <a:ext cx="4499650" cy="40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1"/>
          <p:cNvSpPr txBox="1"/>
          <p:nvPr/>
        </p:nvSpPr>
        <p:spPr>
          <a:xfrm>
            <a:off x="232696" y="410375"/>
            <a:ext cx="9295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4-1. 커피지수 2 </a:t>
            </a:r>
            <a:r>
              <a:rPr b="1" lang="en">
                <a:solidFill>
                  <a:srgbClr val="454444"/>
                </a:solidFill>
              </a:rPr>
              <a:t>- 자치구별 브랜드 비율 관점</a:t>
            </a:r>
            <a:endParaRPr sz="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/>
          <p:nvPr/>
        </p:nvSpPr>
        <p:spPr>
          <a:xfrm>
            <a:off x="2198370" y="1925951"/>
            <a:ext cx="4747260" cy="129159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3741123" y="1925951"/>
            <a:ext cx="166175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3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2859709" y="2619371"/>
            <a:ext cx="3729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결과물 및 결론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3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3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3"/>
          <p:cNvSpPr/>
          <p:nvPr/>
        </p:nvSpPr>
        <p:spPr>
          <a:xfrm>
            <a:off x="5602426" y="841115"/>
            <a:ext cx="1681222" cy="903883"/>
          </a:xfrm>
          <a:custGeom>
            <a:rect b="b" l="l" r="r" t="t"/>
            <a:pathLst>
              <a:path extrusionOk="0" h="1205177" w="2241629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02875" lIns="102875" spcFirstLastPara="1" rIns="102875" wrap="square" tIns="102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3"/>
          <p:cNvSpPr/>
          <p:nvPr/>
        </p:nvSpPr>
        <p:spPr>
          <a:xfrm>
            <a:off x="1860351" y="2119808"/>
            <a:ext cx="1626988" cy="903883"/>
          </a:xfrm>
          <a:custGeom>
            <a:rect b="b" l="l" r="r" t="t"/>
            <a:pathLst>
              <a:path extrusionOk="0" h="1205177" w="2169318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02875" lIns="102875" spcFirstLastPara="1" rIns="102875" wrap="square" tIns="1028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397270" y="2897356"/>
            <a:ext cx="1053600" cy="1866900"/>
          </a:xfrm>
          <a:prstGeom prst="triangle">
            <a:avLst>
              <a:gd fmla="val 50000" name="adj"/>
            </a:avLst>
          </a:prstGeom>
          <a:solidFill>
            <a:srgbClr val="D5C4C4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945500" y="3522253"/>
            <a:ext cx="1309500" cy="1242000"/>
          </a:xfrm>
          <a:prstGeom prst="triangle">
            <a:avLst>
              <a:gd fmla="val 50000" name="adj"/>
            </a:avLst>
          </a:prstGeom>
          <a:solidFill>
            <a:srgbClr val="EFDBC7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2262000" y="1639175"/>
            <a:ext cx="4258800" cy="1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경제력 및 총부가가치 관련</a:t>
            </a:r>
            <a:br>
              <a:rPr lang="en" sz="1700">
                <a:solidFill>
                  <a:schemeClr val="dk1"/>
                </a:solidFill>
              </a:rPr>
            </a:b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1. 경제 : 총부가가치, 재정자립도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2. 인구 : 생활 인구, 이동 인구</a:t>
            </a: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3. 회사 : 사업체 수, 종업원 수, 대규모상점</a:t>
            </a: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4. 토지 : 공시지가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1483800" y="1581000"/>
            <a:ext cx="5815200" cy="19815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232700" y="410375"/>
            <a:ext cx="5088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1. 서울시 데이터셋 시각화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624840" y="0"/>
            <a:ext cx="990600" cy="97536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624840" y="4899660"/>
            <a:ext cx="990600" cy="24384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1695743" y="72182"/>
            <a:ext cx="2615476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1695743" y="444446"/>
            <a:ext cx="953627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100"/>
          </a:p>
        </p:txBody>
      </p:sp>
      <p:grpSp>
        <p:nvGrpSpPr>
          <p:cNvPr id="142" name="Google Shape;142;p26"/>
          <p:cNvGrpSpPr/>
          <p:nvPr/>
        </p:nvGrpSpPr>
        <p:grpSpPr>
          <a:xfrm>
            <a:off x="1120140" y="1539240"/>
            <a:ext cx="3728100" cy="392415"/>
            <a:chOff x="1493520" y="2052320"/>
            <a:chExt cx="4970800" cy="523220"/>
          </a:xfrm>
        </p:grpSpPr>
        <p:sp>
          <p:nvSpPr>
            <p:cNvPr id="143" name="Google Shape;143;p26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554B4B"/>
                  </a:solidFill>
                </a:rPr>
                <a:t>프로젝트 개요</a:t>
              </a:r>
              <a:endParaRPr b="1" sz="21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6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001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26"/>
          <p:cNvGrpSpPr/>
          <p:nvPr/>
        </p:nvGrpSpPr>
        <p:grpSpPr>
          <a:xfrm>
            <a:off x="1120140" y="2288757"/>
            <a:ext cx="3728100" cy="392415"/>
            <a:chOff x="1493520" y="2052320"/>
            <a:chExt cx="4970800" cy="523220"/>
          </a:xfrm>
        </p:grpSpPr>
        <p:sp>
          <p:nvSpPr>
            <p:cNvPr id="146" name="Google Shape;146;p26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554B4B"/>
                  </a:solidFill>
                </a:rPr>
                <a:t>진행 과정</a:t>
              </a:r>
              <a:endParaRPr b="1" sz="21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6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002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26"/>
          <p:cNvGrpSpPr/>
          <p:nvPr/>
        </p:nvGrpSpPr>
        <p:grpSpPr>
          <a:xfrm>
            <a:off x="1120140" y="3038274"/>
            <a:ext cx="3728100" cy="392415"/>
            <a:chOff x="1493520" y="2052320"/>
            <a:chExt cx="4970800" cy="523220"/>
          </a:xfrm>
        </p:grpSpPr>
        <p:sp>
          <p:nvSpPr>
            <p:cNvPr id="149" name="Google Shape;149;p26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554B4B"/>
                  </a:solidFill>
                </a:rPr>
                <a:t>결과물 및 결론</a:t>
              </a:r>
              <a:endParaRPr b="1" sz="21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6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003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26"/>
          <p:cNvGrpSpPr/>
          <p:nvPr/>
        </p:nvGrpSpPr>
        <p:grpSpPr>
          <a:xfrm>
            <a:off x="1120140" y="3787791"/>
            <a:ext cx="3728100" cy="392415"/>
            <a:chOff x="1493520" y="2052320"/>
            <a:chExt cx="4970800" cy="523220"/>
          </a:xfrm>
        </p:grpSpPr>
        <p:sp>
          <p:nvSpPr>
            <p:cNvPr id="152" name="Google Shape;152;p26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554B4B"/>
                  </a:solidFill>
                </a:rPr>
                <a:t>부록</a:t>
              </a:r>
              <a:endParaRPr b="1" sz="21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6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004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컵, 테이블, 실내, 앉아있는이(가) 표시된 사진&#10;&#10;자동 생성된 설명"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3298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7175"/>
            <a:ext cx="3897026" cy="45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/>
        </p:nvSpPr>
        <p:spPr>
          <a:xfrm>
            <a:off x="383450" y="1509750"/>
            <a:ext cx="4194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생산과정에서 부가된 가치생산과정을 거치면서 새롭게 더해진 가치인 순부가가치에 감가상각을 합한것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기업의 부가가치를 전국가적으로 집계한 것은 생산국민소득과 연결되므로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자치구별 총부가가치를 보면 각 지역의 구매력을 알아볼 수 있을 것이라 판단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총부가가치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988" y="1454900"/>
            <a:ext cx="4026425" cy="31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5"/>
          <p:cNvSpPr txBox="1"/>
          <p:nvPr/>
        </p:nvSpPr>
        <p:spPr>
          <a:xfrm>
            <a:off x="1630550" y="4707525"/>
            <a:ext cx="13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5"/>
          <p:cNvSpPr txBox="1"/>
          <p:nvPr/>
        </p:nvSpPr>
        <p:spPr>
          <a:xfrm>
            <a:off x="3785600" y="4707525"/>
            <a:ext cx="13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생활인구</a:t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243850" y="777750"/>
            <a:ext cx="83559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444444"/>
                </a:solidFill>
                <a:highlight>
                  <a:srgbClr val="FFFFFF"/>
                </a:highlight>
              </a:rPr>
              <a:t>- </a:t>
            </a:r>
            <a:r>
              <a:rPr lang="en">
                <a:solidFill>
                  <a:srgbClr val="444444"/>
                </a:solidFill>
                <a:highlight>
                  <a:srgbClr val="FFFFFF"/>
                </a:highlight>
              </a:rPr>
              <a:t>통신데이터로 특정 시점에 개인이 위치한 지역을 집계한 ‘현주인구’를 의미</a:t>
            </a:r>
            <a:endParaRPr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hlink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생활 인구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243850" y="777750"/>
            <a:ext cx="83559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444444"/>
                </a:solidFill>
                <a:highlight>
                  <a:srgbClr val="FFFFFF"/>
                </a:highlight>
              </a:rPr>
              <a:t>- </a:t>
            </a: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자치구별 일일 최대 이동인구수를 기준으로 유동인구를 정의</a:t>
            </a:r>
            <a:endParaRPr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hlink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유동 인구</a:t>
            </a:r>
            <a:endParaRPr sz="1100"/>
          </a:p>
        </p:txBody>
      </p:sp>
      <p:sp>
        <p:nvSpPr>
          <p:cNvPr id="372" name="Google Shape;372;p46"/>
          <p:cNvSpPr txBox="1"/>
          <p:nvPr/>
        </p:nvSpPr>
        <p:spPr>
          <a:xfrm>
            <a:off x="1630550" y="4693225"/>
            <a:ext cx="13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6"/>
          <p:cNvSpPr txBox="1"/>
          <p:nvPr/>
        </p:nvSpPr>
        <p:spPr>
          <a:xfrm>
            <a:off x="3799850" y="4627575"/>
            <a:ext cx="136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유동</a:t>
            </a:r>
            <a:r>
              <a:rPr lang="en"/>
              <a:t>인구</a:t>
            </a:r>
            <a:endParaRPr/>
          </a:p>
        </p:txBody>
      </p:sp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225" y="1440625"/>
            <a:ext cx="4032450" cy="31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488" y="167700"/>
            <a:ext cx="6187251" cy="25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7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사업체 수</a:t>
            </a:r>
            <a:endParaRPr sz="1100"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0450" y="2668050"/>
            <a:ext cx="6149300" cy="21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 txBox="1"/>
          <p:nvPr/>
        </p:nvSpPr>
        <p:spPr>
          <a:xfrm>
            <a:off x="232703" y="2668039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종사자 수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63" y="1593074"/>
            <a:ext cx="7642674" cy="3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 txBox="1"/>
          <p:nvPr/>
        </p:nvSpPr>
        <p:spPr>
          <a:xfrm>
            <a:off x="462125" y="959425"/>
            <a:ext cx="639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재</a:t>
            </a:r>
            <a:r>
              <a:rPr lang="en"/>
              <a:t>정수입의 자체 충당 능력을 나타내는 세입분석지표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재정자립도가 높을수록 재정운영의 자립능력이 우수함을 의미 </a:t>
            </a:r>
            <a:endParaRPr/>
          </a:p>
        </p:txBody>
      </p:sp>
      <p:sp>
        <p:nvSpPr>
          <p:cNvPr id="391" name="Google Shape;391;p48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재정자립도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600" y="1174400"/>
            <a:ext cx="5207224" cy="363294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9"/>
          <p:cNvSpPr txBox="1"/>
          <p:nvPr/>
        </p:nvSpPr>
        <p:spPr>
          <a:xfrm>
            <a:off x="429650" y="1055100"/>
            <a:ext cx="3159000" cy="3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535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항목은 백화점, 쇼핑센터, 복합쇼핑몰, 대형마트, 시장, 전문점, 그 밖의 대규모점포 와 구분없음으로 구성됨</a:t>
            </a:r>
            <a:endParaRPr>
              <a:solidFill>
                <a:srgbClr val="53535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535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4444"/>
                </a:solidFill>
                <a:highlight>
                  <a:schemeClr val="lt1"/>
                </a:highlight>
              </a:rPr>
              <a:t>- 대규모 점포의 개수가 많을수록 상권이 발달한 지역이므로 자치구의 구매력을 반영할 수 있음</a:t>
            </a:r>
            <a:endParaRPr>
              <a:solidFill>
                <a:srgbClr val="53535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hlink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</a:endParaRPr>
          </a:p>
        </p:txBody>
      </p:sp>
      <p:sp>
        <p:nvSpPr>
          <p:cNvPr id="399" name="Google Shape;399;p49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대규모 점포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28" y="152400"/>
            <a:ext cx="48455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0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공시지가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1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1"/>
          <p:cNvSpPr/>
          <p:nvPr/>
        </p:nvSpPr>
        <p:spPr>
          <a:xfrm>
            <a:off x="397270" y="2897356"/>
            <a:ext cx="1053600" cy="1866900"/>
          </a:xfrm>
          <a:prstGeom prst="triangle">
            <a:avLst>
              <a:gd fmla="val 50000" name="adj"/>
            </a:avLst>
          </a:prstGeom>
          <a:solidFill>
            <a:srgbClr val="D5C4C4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1"/>
          <p:cNvSpPr/>
          <p:nvPr/>
        </p:nvSpPr>
        <p:spPr>
          <a:xfrm>
            <a:off x="945500" y="3522253"/>
            <a:ext cx="1309500" cy="1242000"/>
          </a:xfrm>
          <a:prstGeom prst="triangle">
            <a:avLst>
              <a:gd fmla="val 50000" name="adj"/>
            </a:avLst>
          </a:prstGeom>
          <a:solidFill>
            <a:srgbClr val="EFDBC7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1"/>
          <p:cNvSpPr txBox="1"/>
          <p:nvPr/>
        </p:nvSpPr>
        <p:spPr>
          <a:xfrm>
            <a:off x="2966250" y="2312850"/>
            <a:ext cx="3477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(+) / (-) 상관관계 분석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2190600" y="2130450"/>
            <a:ext cx="4762800" cy="7497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1"/>
          <p:cNvSpPr txBox="1"/>
          <p:nvPr/>
        </p:nvSpPr>
        <p:spPr>
          <a:xfrm>
            <a:off x="232700" y="410375"/>
            <a:ext cx="5088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2</a:t>
            </a:r>
            <a:r>
              <a:rPr b="1" lang="en" sz="3000">
                <a:solidFill>
                  <a:srgbClr val="454444"/>
                </a:solidFill>
              </a:rPr>
              <a:t>. 커피지수와 상관관계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/>
        </p:nvSpPr>
        <p:spPr>
          <a:xfrm>
            <a:off x="1923950" y="1117350"/>
            <a:ext cx="122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1]</a:t>
            </a:r>
            <a:endParaRPr b="1" sz="1500">
              <a:solidFill>
                <a:srgbClr val="454444"/>
              </a:solidFill>
            </a:endParaRPr>
          </a:p>
        </p:txBody>
      </p:sp>
      <p:sp>
        <p:nvSpPr>
          <p:cNvPr id="424" name="Google Shape;424;p52"/>
          <p:cNvSpPr txBox="1"/>
          <p:nvPr/>
        </p:nvSpPr>
        <p:spPr>
          <a:xfrm>
            <a:off x="6081952" y="1117350"/>
            <a:ext cx="122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2]</a:t>
            </a:r>
            <a:endParaRPr b="1" sz="1500">
              <a:solidFill>
                <a:srgbClr val="454444"/>
              </a:solidFill>
            </a:endParaRPr>
          </a:p>
        </p:txBody>
      </p:sp>
      <p:pic>
        <p:nvPicPr>
          <p:cNvPr id="425" name="Google Shape;4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999" y="1417350"/>
            <a:ext cx="3483303" cy="34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75" y="1417350"/>
            <a:ext cx="3653932" cy="34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2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총부가가치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8400"/>
            <a:ext cx="5408599" cy="24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3"/>
          <p:cNvSpPr txBox="1"/>
          <p:nvPr/>
        </p:nvSpPr>
        <p:spPr>
          <a:xfrm>
            <a:off x="2105950" y="1275300"/>
            <a:ext cx="119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1]</a:t>
            </a:r>
            <a:endParaRPr b="1" sz="1500">
              <a:solidFill>
                <a:srgbClr val="454444"/>
              </a:solidFill>
            </a:endParaRPr>
          </a:p>
        </p:txBody>
      </p:sp>
      <p:sp>
        <p:nvSpPr>
          <p:cNvPr id="435" name="Google Shape;435;p53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3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인구</a:t>
            </a:r>
            <a:endParaRPr sz="1100"/>
          </a:p>
        </p:txBody>
      </p:sp>
      <p:pic>
        <p:nvPicPr>
          <p:cNvPr id="437" name="Google Shape;43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450" y="1477550"/>
            <a:ext cx="3063575" cy="282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3"/>
          <p:cNvSpPr txBox="1"/>
          <p:nvPr/>
        </p:nvSpPr>
        <p:spPr>
          <a:xfrm>
            <a:off x="6520900" y="1275300"/>
            <a:ext cx="1196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2]</a:t>
            </a:r>
            <a:endParaRPr b="1" sz="1500">
              <a:solidFill>
                <a:srgbClr val="454444"/>
              </a:solidFill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4437700" y="352625"/>
            <a:ext cx="708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0" name="Google Shape;160;p27"/>
          <p:cNvGraphicFramePr/>
          <p:nvPr/>
        </p:nvGraphicFramePr>
        <p:xfrm>
          <a:off x="2638753" y="8938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{5CE7E185-6A89-4ACB-B1FD-13316CCEF736}</a:tableStyleId>
              </a:tblPr>
              <a:tblGrid>
                <a:gridCol w="614975"/>
                <a:gridCol w="796750"/>
                <a:gridCol w="2454775"/>
              </a:tblGrid>
              <a:tr h="279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구분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팀원명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역할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BC7"/>
                    </a:solidFill>
                  </a:tcPr>
                </a:tc>
              </a:tr>
              <a:tr h="611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팀원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/>
                        <a:t>김강섭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데이터 수집 및 분석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커피지수 도출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데이터 전처리 왕</a:t>
                      </a:r>
                      <a:endParaRPr sz="12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/>
                        <a:t>팀원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/>
                        <a:t>김미리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회의록 정리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데이터 수집 및 분석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커피지수 도출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PPT 제작</a:t>
                      </a:r>
                      <a:endParaRPr sz="12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/>
                        <a:t>팀원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/>
                        <a:t>박민정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데이터 수집 및 분석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커피지수 도출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코드 취합 정리</a:t>
                      </a:r>
                      <a:endParaRPr sz="12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/>
                        <a:t>팀장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/>
                        <a:t>서인혁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데이</a:t>
                      </a:r>
                      <a:r>
                        <a:rPr lang="en" sz="1200"/>
                        <a:t>터 수집 및 분석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커피지수 도출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태블로 시각화 </a:t>
                      </a:r>
                      <a:endParaRPr sz="12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/>
                        <a:t>팀원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/>
                        <a:t>신하진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데이터 수집 및 분석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커피지수 도출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깃허브 레파지토리</a:t>
                      </a:r>
                      <a:endParaRPr sz="12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/>
                        <a:t>팀원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/>
                        <a:t>이호연</a:t>
                      </a:r>
                      <a:endParaRPr sz="13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데이터 수집 및 분석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커피지수 도출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PPT 발표</a:t>
                      </a:r>
                      <a:endParaRPr sz="12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050" y="3210350"/>
            <a:ext cx="534475" cy="6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050" y="3827600"/>
            <a:ext cx="534475" cy="6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4050" y="2593125"/>
            <a:ext cx="534475" cy="6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4050" y="1175775"/>
            <a:ext cx="534475" cy="6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4050" y="1793000"/>
            <a:ext cx="534475" cy="8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4050" y="4444800"/>
            <a:ext cx="534475" cy="6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구성원 및 역할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1224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45" name="Google Shape;4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6575"/>
            <a:ext cx="4178400" cy="30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4"/>
          <p:cNvSpPr txBox="1"/>
          <p:nvPr/>
        </p:nvSpPr>
        <p:spPr>
          <a:xfrm>
            <a:off x="1742550" y="1343475"/>
            <a:ext cx="131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rgbClr val="454444"/>
                </a:solidFill>
              </a:rPr>
              <a:t>[커피지수 1 ]</a:t>
            </a:r>
            <a:endParaRPr b="1"/>
          </a:p>
        </p:txBody>
      </p:sp>
      <p:sp>
        <p:nvSpPr>
          <p:cNvPr id="447" name="Google Shape;447;p54"/>
          <p:cNvSpPr txBox="1"/>
          <p:nvPr/>
        </p:nvSpPr>
        <p:spPr>
          <a:xfrm>
            <a:off x="232700" y="410375"/>
            <a:ext cx="4145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사업체 수, 종사자 수</a:t>
            </a:r>
            <a:endParaRPr sz="1100"/>
          </a:p>
        </p:txBody>
      </p:sp>
      <p:sp>
        <p:nvSpPr>
          <p:cNvPr id="448" name="Google Shape;448;p54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375" y="1506575"/>
            <a:ext cx="3651426" cy="30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4"/>
          <p:cNvSpPr txBox="1"/>
          <p:nvPr/>
        </p:nvSpPr>
        <p:spPr>
          <a:xfrm>
            <a:off x="6107288" y="1343475"/>
            <a:ext cx="124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rgbClr val="454444"/>
                </a:solidFill>
              </a:rPr>
              <a:t>[커피지수 2]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725" y="1248850"/>
            <a:ext cx="2634025" cy="37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700" y="1285850"/>
            <a:ext cx="4267203" cy="37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5"/>
          <p:cNvSpPr txBox="1"/>
          <p:nvPr/>
        </p:nvSpPr>
        <p:spPr>
          <a:xfrm>
            <a:off x="1650138" y="833350"/>
            <a:ext cx="132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rgbClr val="454444"/>
                </a:solidFill>
              </a:rPr>
              <a:t>[커피지수 1]</a:t>
            </a:r>
            <a:endParaRPr b="1"/>
          </a:p>
        </p:txBody>
      </p:sp>
      <p:sp>
        <p:nvSpPr>
          <p:cNvPr id="458" name="Google Shape;458;p55"/>
          <p:cNvSpPr txBox="1"/>
          <p:nvPr/>
        </p:nvSpPr>
        <p:spPr>
          <a:xfrm>
            <a:off x="5542800" y="891100"/>
            <a:ext cx="1221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2]</a:t>
            </a:r>
            <a:endParaRPr b="1" sz="1500">
              <a:solidFill>
                <a:srgbClr val="454444"/>
              </a:solidFill>
            </a:endParaRPr>
          </a:p>
        </p:txBody>
      </p:sp>
      <p:sp>
        <p:nvSpPr>
          <p:cNvPr id="459" name="Google Shape;459;p55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5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대규모점포</a:t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 txBox="1"/>
          <p:nvPr/>
        </p:nvSpPr>
        <p:spPr>
          <a:xfrm>
            <a:off x="1586112" y="991200"/>
            <a:ext cx="122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1]</a:t>
            </a:r>
            <a:endParaRPr b="1" sz="1500">
              <a:solidFill>
                <a:srgbClr val="454444"/>
              </a:solidFill>
            </a:endParaRPr>
          </a:p>
        </p:txBody>
      </p:sp>
      <p:sp>
        <p:nvSpPr>
          <p:cNvPr id="466" name="Google Shape;466;p56"/>
          <p:cNvSpPr txBox="1"/>
          <p:nvPr/>
        </p:nvSpPr>
        <p:spPr>
          <a:xfrm>
            <a:off x="6119490" y="991200"/>
            <a:ext cx="122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2]</a:t>
            </a:r>
            <a:endParaRPr b="1" sz="1500">
              <a:solidFill>
                <a:srgbClr val="454444"/>
              </a:solidFill>
            </a:endParaRPr>
          </a:p>
        </p:txBody>
      </p:sp>
      <p:sp>
        <p:nvSpPr>
          <p:cNvPr id="467" name="Google Shape;467;p56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49" y="1291200"/>
            <a:ext cx="3545925" cy="34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6"/>
          <p:cNvPicPr preferRelativeResize="0"/>
          <p:nvPr/>
        </p:nvPicPr>
        <p:blipFill rotWithShape="1">
          <a:blip r:embed="rId4">
            <a:alphaModFix/>
          </a:blip>
          <a:srcRect b="0" l="1526" r="0" t="0"/>
          <a:stretch/>
        </p:blipFill>
        <p:spPr>
          <a:xfrm>
            <a:off x="4610275" y="1360100"/>
            <a:ext cx="4241815" cy="34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6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공시지가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88" y="1222875"/>
            <a:ext cx="8031426" cy="30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재정자립도</a:t>
            </a:r>
            <a:endParaRPr sz="1100"/>
          </a:p>
        </p:txBody>
      </p:sp>
      <p:sp>
        <p:nvSpPr>
          <p:cNvPr id="478" name="Google Shape;478;p57"/>
          <p:cNvSpPr txBox="1"/>
          <p:nvPr/>
        </p:nvSpPr>
        <p:spPr>
          <a:xfrm>
            <a:off x="3968550" y="850625"/>
            <a:ext cx="120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1]</a:t>
            </a:r>
            <a:endParaRPr b="1" sz="1500">
              <a:solidFill>
                <a:srgbClr val="454444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8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075" y="1246225"/>
            <a:ext cx="6543851" cy="36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8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재정자립도</a:t>
            </a:r>
            <a:endParaRPr sz="1100"/>
          </a:p>
        </p:txBody>
      </p:sp>
      <p:sp>
        <p:nvSpPr>
          <p:cNvPr id="486" name="Google Shape;486;p58"/>
          <p:cNvSpPr txBox="1"/>
          <p:nvPr/>
        </p:nvSpPr>
        <p:spPr>
          <a:xfrm>
            <a:off x="3968550" y="850625"/>
            <a:ext cx="1206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2]</a:t>
            </a:r>
            <a:endParaRPr b="1" sz="1500">
              <a:solidFill>
                <a:srgbClr val="454444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9"/>
          <p:cNvSpPr/>
          <p:nvPr/>
        </p:nvSpPr>
        <p:spPr>
          <a:xfrm>
            <a:off x="397270" y="2897356"/>
            <a:ext cx="1053600" cy="1866900"/>
          </a:xfrm>
          <a:prstGeom prst="triangle">
            <a:avLst>
              <a:gd fmla="val 50000" name="adj"/>
            </a:avLst>
          </a:prstGeom>
          <a:solidFill>
            <a:srgbClr val="D5C4C4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9"/>
          <p:cNvSpPr/>
          <p:nvPr/>
        </p:nvSpPr>
        <p:spPr>
          <a:xfrm>
            <a:off x="945500" y="3522253"/>
            <a:ext cx="1309500" cy="1242000"/>
          </a:xfrm>
          <a:prstGeom prst="triangle">
            <a:avLst>
              <a:gd fmla="val 50000" name="adj"/>
            </a:avLst>
          </a:prstGeom>
          <a:solidFill>
            <a:srgbClr val="EFDBC7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9"/>
          <p:cNvSpPr txBox="1"/>
          <p:nvPr/>
        </p:nvSpPr>
        <p:spPr>
          <a:xfrm>
            <a:off x="1728600" y="1639175"/>
            <a:ext cx="6110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통계적 검정</a:t>
            </a:r>
            <a:r>
              <a:rPr b="1" lang="en" sz="1700">
                <a:solidFill>
                  <a:schemeClr val="dk1"/>
                </a:solidFill>
              </a:rPr>
              <a:t> </a:t>
            </a:r>
            <a:endParaRPr b="1" sz="17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‘커피지수’와 ‘재정자립도’ 그리고 ‘총부가가치’와의 회귀 분석을 통해 설명력이 높은 것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95" name="Google Shape;495;p59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9"/>
          <p:cNvSpPr txBox="1"/>
          <p:nvPr/>
        </p:nvSpPr>
        <p:spPr>
          <a:xfrm>
            <a:off x="232700" y="410375"/>
            <a:ext cx="5088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3</a:t>
            </a:r>
            <a:r>
              <a:rPr b="1" lang="en" sz="3000">
                <a:solidFill>
                  <a:srgbClr val="454444"/>
                </a:solidFill>
              </a:rPr>
              <a:t>. 대표 커피지수 결정 기준</a:t>
            </a:r>
            <a:endParaRPr sz="1100"/>
          </a:p>
        </p:txBody>
      </p:sp>
      <p:sp>
        <p:nvSpPr>
          <p:cNvPr id="498" name="Google Shape;498;p59"/>
          <p:cNvSpPr/>
          <p:nvPr/>
        </p:nvSpPr>
        <p:spPr>
          <a:xfrm>
            <a:off x="1450875" y="1650713"/>
            <a:ext cx="6501900" cy="11622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0"/>
          <p:cNvSpPr txBox="1"/>
          <p:nvPr/>
        </p:nvSpPr>
        <p:spPr>
          <a:xfrm>
            <a:off x="1540720" y="1755314"/>
            <a:ext cx="3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0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재정자립도</a:t>
            </a:r>
            <a:endParaRPr sz="1100"/>
          </a:p>
        </p:txBody>
      </p:sp>
      <p:pic>
        <p:nvPicPr>
          <p:cNvPr id="506" name="Google Shape;5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900" y="2856700"/>
            <a:ext cx="4916351" cy="20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0"/>
          <p:cNvSpPr txBox="1"/>
          <p:nvPr/>
        </p:nvSpPr>
        <p:spPr>
          <a:xfrm>
            <a:off x="1935177" y="991113"/>
            <a:ext cx="1207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1]</a:t>
            </a:r>
            <a:endParaRPr sz="100"/>
          </a:p>
        </p:txBody>
      </p:sp>
      <p:sp>
        <p:nvSpPr>
          <p:cNvPr id="508" name="Google Shape;508;p60"/>
          <p:cNvSpPr txBox="1"/>
          <p:nvPr/>
        </p:nvSpPr>
        <p:spPr>
          <a:xfrm>
            <a:off x="5927951" y="991125"/>
            <a:ext cx="1207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2]</a:t>
            </a:r>
            <a:endParaRPr sz="1500"/>
          </a:p>
        </p:txBody>
      </p:sp>
      <p:pic>
        <p:nvPicPr>
          <p:cNvPr id="509" name="Google Shape;5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925" y="2401625"/>
            <a:ext cx="3773539" cy="3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550" y="2413450"/>
            <a:ext cx="3656786" cy="3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60"/>
          <p:cNvCxnSpPr/>
          <p:nvPr/>
        </p:nvCxnSpPr>
        <p:spPr>
          <a:xfrm>
            <a:off x="4501765" y="992050"/>
            <a:ext cx="8700" cy="16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2" name="Google Shape;51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949" y="1340849"/>
            <a:ext cx="3249802" cy="2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3488" y="1340838"/>
            <a:ext cx="3375626" cy="25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0"/>
          <p:cNvPicPr preferRelativeResize="0"/>
          <p:nvPr/>
        </p:nvPicPr>
        <p:blipFill rotWithShape="1">
          <a:blip r:embed="rId8">
            <a:alphaModFix/>
          </a:blip>
          <a:srcRect b="24777" l="1290" r="5858" t="58994"/>
          <a:stretch/>
        </p:blipFill>
        <p:spPr>
          <a:xfrm>
            <a:off x="710550" y="1645825"/>
            <a:ext cx="3606600" cy="7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0"/>
          <p:cNvPicPr preferRelativeResize="0"/>
          <p:nvPr/>
        </p:nvPicPr>
        <p:blipFill rotWithShape="1">
          <a:blip r:embed="rId9">
            <a:alphaModFix/>
          </a:blip>
          <a:srcRect b="31838" l="1633" r="31979" t="55240"/>
          <a:stretch/>
        </p:blipFill>
        <p:spPr>
          <a:xfrm>
            <a:off x="4695100" y="1637700"/>
            <a:ext cx="3606601" cy="72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1"/>
          <p:cNvSpPr txBox="1"/>
          <p:nvPr/>
        </p:nvSpPr>
        <p:spPr>
          <a:xfrm>
            <a:off x="1540720" y="1755314"/>
            <a:ext cx="3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1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000">
                <a:solidFill>
                  <a:srgbClr val="454444"/>
                </a:solidFill>
              </a:rPr>
              <a:t>지역내 총 부가가치</a:t>
            </a:r>
            <a:endParaRPr sz="1100"/>
          </a:p>
        </p:txBody>
      </p:sp>
      <p:pic>
        <p:nvPicPr>
          <p:cNvPr id="523" name="Google Shape;5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900" y="2856700"/>
            <a:ext cx="4916351" cy="20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1"/>
          <p:cNvSpPr txBox="1"/>
          <p:nvPr/>
        </p:nvSpPr>
        <p:spPr>
          <a:xfrm>
            <a:off x="1938802" y="1040850"/>
            <a:ext cx="1200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1]</a:t>
            </a:r>
            <a:endParaRPr sz="100"/>
          </a:p>
        </p:txBody>
      </p:sp>
      <p:sp>
        <p:nvSpPr>
          <p:cNvPr id="525" name="Google Shape;525;p61"/>
          <p:cNvSpPr txBox="1"/>
          <p:nvPr/>
        </p:nvSpPr>
        <p:spPr>
          <a:xfrm>
            <a:off x="5931551" y="1019550"/>
            <a:ext cx="1200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54444"/>
                </a:solidFill>
              </a:rPr>
              <a:t>[커피지수 2]</a:t>
            </a:r>
            <a:endParaRPr sz="1500"/>
          </a:p>
        </p:txBody>
      </p:sp>
      <p:pic>
        <p:nvPicPr>
          <p:cNvPr id="526" name="Google Shape;52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925" y="2401625"/>
            <a:ext cx="3773539" cy="3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61"/>
          <p:cNvCxnSpPr/>
          <p:nvPr/>
        </p:nvCxnSpPr>
        <p:spPr>
          <a:xfrm>
            <a:off x="4501765" y="992050"/>
            <a:ext cx="8700" cy="16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8" name="Google Shape;52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949" y="1340849"/>
            <a:ext cx="3249802" cy="2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488" y="1340838"/>
            <a:ext cx="3375626" cy="25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1"/>
          <p:cNvPicPr preferRelativeResize="0"/>
          <p:nvPr/>
        </p:nvPicPr>
        <p:blipFill rotWithShape="1">
          <a:blip r:embed="rId7">
            <a:alphaModFix/>
          </a:blip>
          <a:srcRect b="24777" l="1290" r="5858" t="58994"/>
          <a:stretch/>
        </p:blipFill>
        <p:spPr>
          <a:xfrm>
            <a:off x="710550" y="1645825"/>
            <a:ext cx="3606600" cy="7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1"/>
          <p:cNvPicPr preferRelativeResize="0"/>
          <p:nvPr/>
        </p:nvPicPr>
        <p:blipFill rotWithShape="1">
          <a:blip r:embed="rId8">
            <a:alphaModFix/>
          </a:blip>
          <a:srcRect b="31838" l="1633" r="31979" t="55240"/>
          <a:stretch/>
        </p:blipFill>
        <p:spPr>
          <a:xfrm>
            <a:off x="4695100" y="1637700"/>
            <a:ext cx="3606601" cy="72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950" y="1358075"/>
            <a:ext cx="3647799" cy="24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74500" y="1369262"/>
            <a:ext cx="3846550" cy="21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1"/>
          <p:cNvPicPr preferRelativeResize="0"/>
          <p:nvPr/>
        </p:nvPicPr>
        <p:blipFill rotWithShape="1">
          <a:blip r:embed="rId11">
            <a:alphaModFix/>
          </a:blip>
          <a:srcRect b="26405" l="1079" r="2497" t="58027"/>
          <a:stretch/>
        </p:blipFill>
        <p:spPr>
          <a:xfrm>
            <a:off x="715038" y="1645825"/>
            <a:ext cx="3647801" cy="672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39526" y="2401625"/>
            <a:ext cx="3846539" cy="3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79893" y="2856703"/>
            <a:ext cx="4916367" cy="2053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1"/>
          <p:cNvPicPr preferRelativeResize="0"/>
          <p:nvPr/>
        </p:nvPicPr>
        <p:blipFill rotWithShape="1">
          <a:blip r:embed="rId14">
            <a:alphaModFix/>
          </a:blip>
          <a:srcRect b="32546" l="1506" r="26778" t="55589"/>
          <a:stretch/>
        </p:blipFill>
        <p:spPr>
          <a:xfrm>
            <a:off x="4695100" y="1617900"/>
            <a:ext cx="3773550" cy="6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4925" y="2401625"/>
            <a:ext cx="3647793" cy="3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2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" name="Google Shape;544;p62"/>
          <p:cNvGrpSpPr/>
          <p:nvPr/>
        </p:nvGrpSpPr>
        <p:grpSpPr>
          <a:xfrm>
            <a:off x="1845613" y="1399389"/>
            <a:ext cx="1537989" cy="1652811"/>
            <a:chOff x="2306320" y="2052320"/>
            <a:chExt cx="2633542" cy="2633542"/>
          </a:xfrm>
        </p:grpSpPr>
        <p:sp>
          <p:nvSpPr>
            <p:cNvPr id="545" name="Google Shape;545;p62"/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fmla="val 16029660" name="adj1"/>
                <a:gd fmla="val 21546426" name="adj2"/>
              </a:avLst>
            </a:prstGeom>
            <a:noFill/>
            <a:ln cap="flat" cmpd="sng" w="381000">
              <a:solidFill>
                <a:srgbClr val="EFDBC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2"/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fmla="val 5320067" name="adj1"/>
                <a:gd fmla="val 0" name="adj2"/>
              </a:avLst>
            </a:prstGeom>
            <a:noFill/>
            <a:ln cap="flat" cmpd="sng" w="3810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62"/>
          <p:cNvSpPr txBox="1"/>
          <p:nvPr/>
        </p:nvSpPr>
        <p:spPr>
          <a:xfrm>
            <a:off x="1974939" y="1979880"/>
            <a:ext cx="1279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54B4B"/>
                </a:solidFill>
              </a:rPr>
              <a:t>66.9</a:t>
            </a:r>
            <a:r>
              <a:rPr b="1" lang="en" sz="24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sz="2400">
              <a:solidFill>
                <a:srgbClr val="554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2"/>
          <p:cNvSpPr/>
          <p:nvPr/>
        </p:nvSpPr>
        <p:spPr>
          <a:xfrm>
            <a:off x="1621987" y="3597117"/>
            <a:ext cx="1977300" cy="9546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2"/>
          <p:cNvSpPr txBox="1"/>
          <p:nvPr/>
        </p:nvSpPr>
        <p:spPr>
          <a:xfrm>
            <a:off x="1686038" y="3802266"/>
            <a:ext cx="18570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커피지수1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p62"/>
          <p:cNvGrpSpPr/>
          <p:nvPr/>
        </p:nvGrpSpPr>
        <p:grpSpPr>
          <a:xfrm>
            <a:off x="5768332" y="1407322"/>
            <a:ext cx="1537989" cy="1652722"/>
            <a:chOff x="2306320" y="2052320"/>
            <a:chExt cx="2633542" cy="2633400"/>
          </a:xfrm>
        </p:grpSpPr>
        <p:sp>
          <p:nvSpPr>
            <p:cNvPr id="551" name="Google Shape;551;p62"/>
            <p:cNvSpPr/>
            <p:nvPr/>
          </p:nvSpPr>
          <p:spPr>
            <a:xfrm rot="5400000">
              <a:off x="2306462" y="2052320"/>
              <a:ext cx="2633400" cy="2633400"/>
            </a:xfrm>
            <a:prstGeom prst="arc">
              <a:avLst>
                <a:gd fmla="val 16029660" name="adj1"/>
                <a:gd fmla="val 21546426" name="adj2"/>
              </a:avLst>
            </a:prstGeom>
            <a:noFill/>
            <a:ln cap="flat" cmpd="sng" w="381000">
              <a:solidFill>
                <a:srgbClr val="EFDBC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2"/>
            <p:cNvSpPr/>
            <p:nvPr/>
          </p:nvSpPr>
          <p:spPr>
            <a:xfrm>
              <a:off x="2306320" y="2052320"/>
              <a:ext cx="2633400" cy="2633400"/>
            </a:xfrm>
            <a:prstGeom prst="arc">
              <a:avLst>
                <a:gd fmla="val 5320067" name="adj1"/>
                <a:gd fmla="val 0" name="adj2"/>
              </a:avLst>
            </a:prstGeom>
            <a:noFill/>
            <a:ln cap="flat" cmpd="sng" w="3810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3" name="Google Shape;553;p62"/>
          <p:cNvSpPr txBox="1"/>
          <p:nvPr/>
        </p:nvSpPr>
        <p:spPr>
          <a:xfrm>
            <a:off x="5806878" y="1979880"/>
            <a:ext cx="1537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54B4B"/>
                </a:solidFill>
              </a:rPr>
              <a:t>66.5</a:t>
            </a:r>
            <a:r>
              <a:rPr b="1" lang="en" sz="24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sz="2400">
              <a:solidFill>
                <a:srgbClr val="554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2"/>
          <p:cNvSpPr/>
          <p:nvPr/>
        </p:nvSpPr>
        <p:spPr>
          <a:xfrm>
            <a:off x="5544706" y="3605050"/>
            <a:ext cx="1977300" cy="9546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2"/>
          <p:cNvSpPr txBox="1"/>
          <p:nvPr/>
        </p:nvSpPr>
        <p:spPr>
          <a:xfrm>
            <a:off x="5608835" y="3802280"/>
            <a:ext cx="18570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커피지수2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2"/>
          <p:cNvSpPr txBox="1"/>
          <p:nvPr/>
        </p:nvSpPr>
        <p:spPr>
          <a:xfrm>
            <a:off x="232703" y="218664"/>
            <a:ext cx="3552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54444"/>
                </a:solidFill>
              </a:rPr>
              <a:t>총부가가치 기준</a:t>
            </a:r>
            <a:endParaRPr sz="1500">
              <a:solidFill>
                <a:srgbClr val="45444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대표 커피지수 선정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3"/>
          <p:cNvSpPr/>
          <p:nvPr/>
        </p:nvSpPr>
        <p:spPr>
          <a:xfrm>
            <a:off x="3568397" y="1005450"/>
            <a:ext cx="2354100" cy="235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3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3"/>
          <p:cNvSpPr txBox="1"/>
          <p:nvPr/>
        </p:nvSpPr>
        <p:spPr>
          <a:xfrm>
            <a:off x="2488200" y="311175"/>
            <a:ext cx="4167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우리팀의 대표 커피지수</a:t>
            </a:r>
            <a:endParaRPr sz="1100"/>
          </a:p>
        </p:txBody>
      </p:sp>
      <p:pic>
        <p:nvPicPr>
          <p:cNvPr descr="차" id="564" name="Google Shape;56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7107" y="1316979"/>
            <a:ext cx="1666204" cy="166541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3"/>
          <p:cNvSpPr txBox="1"/>
          <p:nvPr/>
        </p:nvSpPr>
        <p:spPr>
          <a:xfrm>
            <a:off x="3113400" y="3557351"/>
            <a:ext cx="3393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커피지수 1</a:t>
            </a:r>
            <a:endParaRPr b="1" sz="3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88" y="4172076"/>
            <a:ext cx="7300472" cy="7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내, 벽, 테이블, 의자이(가) 표시된 사진&#10;&#10;자동 생성된 설명"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/>
          <p:nvPr/>
        </p:nvSpPr>
        <p:spPr>
          <a:xfrm>
            <a:off x="2198370" y="1925951"/>
            <a:ext cx="4747260" cy="129159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3741123" y="1925951"/>
            <a:ext cx="166175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2707309" y="2619371"/>
            <a:ext cx="3729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프로젝트 개요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4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4"/>
          <p:cNvSpPr/>
          <p:nvPr/>
        </p:nvSpPr>
        <p:spPr>
          <a:xfrm>
            <a:off x="397270" y="2897356"/>
            <a:ext cx="1053600" cy="1866900"/>
          </a:xfrm>
          <a:prstGeom prst="triangle">
            <a:avLst>
              <a:gd fmla="val 50000" name="adj"/>
            </a:avLst>
          </a:prstGeom>
          <a:solidFill>
            <a:srgbClr val="D5C4C4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4"/>
          <p:cNvSpPr/>
          <p:nvPr/>
        </p:nvSpPr>
        <p:spPr>
          <a:xfrm>
            <a:off x="945500" y="3522253"/>
            <a:ext cx="1309500" cy="1242000"/>
          </a:xfrm>
          <a:prstGeom prst="triangle">
            <a:avLst>
              <a:gd fmla="val 50000" name="adj"/>
            </a:avLst>
          </a:prstGeom>
          <a:solidFill>
            <a:srgbClr val="EFDBC7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4"/>
          <p:cNvSpPr txBox="1"/>
          <p:nvPr/>
        </p:nvSpPr>
        <p:spPr>
          <a:xfrm>
            <a:off x="1519550" y="1501775"/>
            <a:ext cx="59481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경제 지표로써 활용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  <a:p>
            <a:pPr indent="-330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커피지수를 통해 어느 지역구의 구매력이 대한민국 전국 평균에 비해 저평가되었는지, 고평가되었는지 판단할 때 유용하게 쓰일수 있다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커피만으로도 각 지역의 물가수준을 간접적으로 가늠해볼 수 있는 수단이 될 수 있다.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75" name="Google Shape;575;p64"/>
          <p:cNvSpPr/>
          <p:nvPr/>
        </p:nvSpPr>
        <p:spPr>
          <a:xfrm>
            <a:off x="1369500" y="1232750"/>
            <a:ext cx="6405000" cy="24156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4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4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4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커피지수 활용 방향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5"/>
          <p:cNvSpPr/>
          <p:nvPr/>
        </p:nvSpPr>
        <p:spPr>
          <a:xfrm>
            <a:off x="8008620" y="5090160"/>
            <a:ext cx="990600" cy="534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5"/>
          <p:cNvSpPr/>
          <p:nvPr/>
        </p:nvSpPr>
        <p:spPr>
          <a:xfrm>
            <a:off x="397270" y="2897356"/>
            <a:ext cx="1053600" cy="1866900"/>
          </a:xfrm>
          <a:prstGeom prst="triangle">
            <a:avLst>
              <a:gd fmla="val 50000" name="adj"/>
            </a:avLst>
          </a:prstGeom>
          <a:solidFill>
            <a:srgbClr val="D5C4C4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5"/>
          <p:cNvSpPr/>
          <p:nvPr/>
        </p:nvSpPr>
        <p:spPr>
          <a:xfrm>
            <a:off x="945500" y="3522253"/>
            <a:ext cx="1309500" cy="1242000"/>
          </a:xfrm>
          <a:prstGeom prst="triangle">
            <a:avLst>
              <a:gd fmla="val 50000" name="adj"/>
            </a:avLst>
          </a:prstGeom>
          <a:solidFill>
            <a:srgbClr val="EFDBC7">
              <a:alpha val="8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1141000" y="1645200"/>
            <a:ext cx="67629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사회현상에 대한 모든 변수를 고려하지 않아 “불완전성”을 가진다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단순히 가격과 매장수외에 지역마다 각각 다른 특징들이 있음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시간적, 능력적 한계로 다른 다양한 변수를 분석하지 못함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커피지수로 지역별 구매력에 대해서 간략히 파악을 하는 것은 가능하지만, 다른 지수나 자료가 보완될 필요가 있음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87" name="Google Shape;587;p65"/>
          <p:cNvSpPr/>
          <p:nvPr/>
        </p:nvSpPr>
        <p:spPr>
          <a:xfrm>
            <a:off x="1096650" y="1463250"/>
            <a:ext cx="6950700" cy="22170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5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5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5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커피지수 한계점</a:t>
            </a:r>
            <a:endParaRPr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내, 벽, 테이블, 의자이(가) 표시된 사진&#10;&#10;자동 생성된 설명" id="595" name="Google Shape;59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6"/>
          <p:cNvSpPr/>
          <p:nvPr/>
        </p:nvSpPr>
        <p:spPr>
          <a:xfrm>
            <a:off x="2198370" y="1925951"/>
            <a:ext cx="4747200" cy="12915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6"/>
          <p:cNvSpPr txBox="1"/>
          <p:nvPr/>
        </p:nvSpPr>
        <p:spPr>
          <a:xfrm>
            <a:off x="3741123" y="1925951"/>
            <a:ext cx="1661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" sz="3300">
                <a:solidFill>
                  <a:schemeClr val="lt1"/>
                </a:solidFill>
              </a:rPr>
              <a:t>4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6"/>
          <p:cNvSpPr txBox="1"/>
          <p:nvPr/>
        </p:nvSpPr>
        <p:spPr>
          <a:xfrm>
            <a:off x="2707309" y="2619371"/>
            <a:ext cx="37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부록</a:t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7"/>
          <p:cNvSpPr/>
          <p:nvPr/>
        </p:nvSpPr>
        <p:spPr>
          <a:xfrm>
            <a:off x="5297626" y="841115"/>
            <a:ext cx="1681222" cy="903883"/>
          </a:xfrm>
          <a:custGeom>
            <a:rect b="b" l="l" r="r" t="t"/>
            <a:pathLst>
              <a:path extrusionOk="0" h="1205177" w="2241629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02875" lIns="102875" spcFirstLastPara="1" rIns="102875" wrap="square" tIns="1028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sz="27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04" name="Google Shape;604;p67"/>
          <p:cNvGraphicFramePr/>
          <p:nvPr/>
        </p:nvGraphicFramePr>
        <p:xfrm>
          <a:off x="866928" y="10459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{5CE7E185-6A89-4ACB-B1FD-13316CCEF736}</a:tableStyleId>
              </a:tblPr>
              <a:tblGrid>
                <a:gridCol w="801600"/>
                <a:gridCol w="1038575"/>
                <a:gridCol w="5569975"/>
              </a:tblGrid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구분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팀원명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회고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BC7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팀원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김강섭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무엇을 할 것인지, 왜 하는 것인지, 누가 할 것인지 명확하게 결정한 후 진행하지 못 한 부분이 있었다. 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팀원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김미리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데이터 전처리의 중요성을 체감한 시간이었다. </a:t>
                      </a:r>
                      <a:br>
                        <a:rPr lang="en"/>
                      </a:br>
                      <a:r>
                        <a:rPr lang="en"/>
                        <a:t>(번거롭게 해드려서 죄송했어요 흑흑…ㅠㅠ)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팀원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박민정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분석에 시작하기 전에 분석목표를 명확히 정하는 게 너무 중요한 거 같다. 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팀장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서인혁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데이</a:t>
                      </a:r>
                      <a:r>
                        <a:rPr lang="en"/>
                        <a:t>터 전처리가 너무 중요했다.. ,팀원들간의 의사소통이 중요했다..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팀원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신하진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코드 정리하면서 작성할 필요가 있다.</a:t>
                      </a:r>
                      <a:br>
                        <a:rPr lang="en"/>
                      </a:br>
                      <a:r>
                        <a:rPr lang="en"/>
                        <a:t>회의에서 정확한 목표를 설정하고 작업에 들어가는 것이 중요하다.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팀원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이호연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문제 정의의 필요성을 절실히 느꼈다. </a:t>
                      </a:r>
                      <a:endParaRPr sz="1400" u="none" cap="none" strike="noStrike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05" name="Google Shape;605;p67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7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회고 및 개선점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6793">
            <a:off x="-38227" y="1176197"/>
            <a:ext cx="2705752" cy="17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55248">
            <a:off x="1571902" y="975852"/>
            <a:ext cx="4841547" cy="3383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29403">
            <a:off x="4213005" y="25368"/>
            <a:ext cx="5183939" cy="400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25" y="145575"/>
            <a:ext cx="1470200" cy="9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8"/>
          <p:cNvSpPr txBox="1"/>
          <p:nvPr>
            <p:ph idx="4294967295" type="title"/>
          </p:nvPr>
        </p:nvSpPr>
        <p:spPr>
          <a:xfrm>
            <a:off x="1331375" y="11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/>
              <a:t>부록</a:t>
            </a:r>
            <a:endParaRPr b="1" sz="2320"/>
          </a:p>
        </p:txBody>
      </p:sp>
      <p:sp>
        <p:nvSpPr>
          <p:cNvPr id="616" name="Google Shape;616;p68"/>
          <p:cNvSpPr txBox="1"/>
          <p:nvPr>
            <p:ph idx="4294967295" type="body"/>
          </p:nvPr>
        </p:nvSpPr>
        <p:spPr>
          <a:xfrm>
            <a:off x="1998575" y="193975"/>
            <a:ext cx="39882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58"/>
              <a:t>: </a:t>
            </a:r>
            <a:r>
              <a:rPr b="1" lang="en" sz="1058"/>
              <a:t>우리가 시도해본 것들. . .</a:t>
            </a:r>
            <a:endParaRPr b="1" sz="800"/>
          </a:p>
        </p:txBody>
      </p:sp>
      <p:pic>
        <p:nvPicPr>
          <p:cNvPr id="617" name="Google Shape;61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543168">
            <a:off x="-436844" y="2812978"/>
            <a:ext cx="3148187" cy="242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9875" y="1728251"/>
            <a:ext cx="4045826" cy="245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26794">
            <a:off x="1505586" y="3538338"/>
            <a:ext cx="2308602" cy="1775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227472">
            <a:off x="3249500" y="3081921"/>
            <a:ext cx="5482553" cy="19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617506">
            <a:off x="6885875" y="1833013"/>
            <a:ext cx="2942100" cy="210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02650" y="2775650"/>
            <a:ext cx="3037975" cy="23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69"/>
          <p:cNvGrpSpPr/>
          <p:nvPr/>
        </p:nvGrpSpPr>
        <p:grpSpPr>
          <a:xfrm>
            <a:off x="2631920" y="789656"/>
            <a:ext cx="3880161" cy="3564187"/>
            <a:chOff x="3693160" y="1221831"/>
            <a:chExt cx="4805680" cy="4414338"/>
          </a:xfrm>
        </p:grpSpPr>
        <p:grpSp>
          <p:nvGrpSpPr>
            <p:cNvPr id="629" name="Google Shape;629;p69"/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630" name="Google Shape;630;p69"/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1" name="Google Shape;631;p69"/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632" name="Google Shape;632;p69"/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69803"/>
                  </a:srgb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69"/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34" name="Google Shape;634;p69"/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554B4B"/>
                  </a:solidFill>
                  <a:latin typeface="Arial"/>
                  <a:ea typeface="Arial"/>
                  <a:cs typeface="Arial"/>
                  <a:sym typeface="Arial"/>
                </a:rPr>
                <a:t>감사합니다</a:t>
              </a:r>
              <a:endParaRPr sz="33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/>
          <p:nvPr/>
        </p:nvSpPr>
        <p:spPr>
          <a:xfrm>
            <a:off x="243840" y="0"/>
            <a:ext cx="990600" cy="16764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29"/>
          <p:cNvGrpSpPr/>
          <p:nvPr/>
        </p:nvGrpSpPr>
        <p:grpSpPr>
          <a:xfrm>
            <a:off x="484270" y="1744998"/>
            <a:ext cx="2752163" cy="2770765"/>
            <a:chOff x="1131097" y="1121487"/>
            <a:chExt cx="3669550" cy="3694353"/>
          </a:xfrm>
        </p:grpSpPr>
        <p:sp>
          <p:nvSpPr>
            <p:cNvPr id="183" name="Google Shape;183;p29"/>
            <p:cNvSpPr/>
            <p:nvPr/>
          </p:nvSpPr>
          <p:spPr>
            <a:xfrm>
              <a:off x="1131097" y="2326664"/>
              <a:ext cx="1404489" cy="2489176"/>
            </a:xfrm>
            <a:prstGeom prst="triangle">
              <a:avLst>
                <a:gd fmla="val 50000" name="adj"/>
              </a:avLst>
            </a:prstGeom>
            <a:solidFill>
              <a:srgbClr val="D5C4C4">
                <a:alpha val="8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1743821" y="1121487"/>
              <a:ext cx="2320179" cy="3694353"/>
            </a:xfrm>
            <a:prstGeom prst="triangle">
              <a:avLst>
                <a:gd fmla="val 50000" name="adj"/>
              </a:avLst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3054771" y="3159760"/>
              <a:ext cx="1745876" cy="1656080"/>
            </a:xfrm>
            <a:prstGeom prst="triangle">
              <a:avLst>
                <a:gd fmla="val 50000" name="adj"/>
              </a:avLst>
            </a:prstGeom>
            <a:solidFill>
              <a:srgbClr val="EFDBC7">
                <a:alpha val="8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29"/>
          <p:cNvSpPr txBox="1"/>
          <p:nvPr/>
        </p:nvSpPr>
        <p:spPr>
          <a:xfrm>
            <a:off x="3236424" y="2500575"/>
            <a:ext cx="57084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선정 배경</a:t>
            </a:r>
            <a:r>
              <a:rPr lang="en">
                <a:solidFill>
                  <a:schemeClr val="dk1"/>
                </a:solidFill>
              </a:rPr>
              <a:t> : 커피전문 프렌차이즈의 지역별 매장 개수를 조사하면서,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                  </a:t>
            </a:r>
            <a:r>
              <a:rPr lang="en">
                <a:solidFill>
                  <a:schemeClr val="dk1"/>
                </a:solidFill>
              </a:rPr>
              <a:t>버거 지수처럼 흥미롭고 의미있는 지수를 만들어보자.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b="1" lang="en" sz="1500">
                <a:solidFill>
                  <a:schemeClr val="dk1"/>
                </a:solidFill>
              </a:rPr>
              <a:t>목      적</a:t>
            </a:r>
            <a:r>
              <a:rPr lang="en">
                <a:solidFill>
                  <a:schemeClr val="dk1"/>
                </a:solidFill>
              </a:rPr>
              <a:t>  : 커피 지수를 통해 지역구의 구매력을 평가할 수 있는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</a:t>
            </a:r>
            <a:r>
              <a:rPr lang="en">
                <a:solidFill>
                  <a:schemeClr val="dk1"/>
                </a:solidFill>
              </a:rPr>
              <a:t>경제지표로 활용될 수 있도록 인사이트를 도출하는 것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3007750" y="1341125"/>
            <a:ext cx="5937000" cy="7776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서울 지역의 인사이트 도출하는 커피지수 만들기 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232703" y="218664"/>
            <a:ext cx="3552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54444"/>
                </a:solidFill>
              </a:rPr>
              <a:t>Mid Project 1</a:t>
            </a:r>
            <a:endParaRPr sz="1500">
              <a:solidFill>
                <a:srgbClr val="45444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프로젝트 주제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사람, 컵, 실내, 커피이(가) 표시된 사진&#10;&#10;자동 생성된 설명"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/>
        </p:nvSpPr>
        <p:spPr>
          <a:xfrm>
            <a:off x="2198370" y="1925951"/>
            <a:ext cx="4747260" cy="129159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3741123" y="1925951"/>
            <a:ext cx="1661753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2707309" y="2619371"/>
            <a:ext cx="3729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진행 과정</a:t>
            </a:r>
            <a:endParaRPr b="1"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/>
          <p:nvPr/>
        </p:nvSpPr>
        <p:spPr>
          <a:xfrm>
            <a:off x="8008620" y="5090160"/>
            <a:ext cx="990600" cy="5334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87625" y="1702165"/>
            <a:ext cx="2084700" cy="2055300"/>
          </a:xfrm>
          <a:prstGeom prst="ellipse">
            <a:avLst/>
          </a:prstGeom>
          <a:solidFill>
            <a:srgbClr val="F1EB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/>
          <p:nvPr/>
        </p:nvSpPr>
        <p:spPr>
          <a:xfrm>
            <a:off x="2393230" y="1702165"/>
            <a:ext cx="2084700" cy="2055300"/>
          </a:xfrm>
          <a:prstGeom prst="ellipse">
            <a:avLst/>
          </a:prstGeom>
          <a:solidFill>
            <a:srgbClr val="F1EB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4698834" y="1702165"/>
            <a:ext cx="2084700" cy="2055300"/>
          </a:xfrm>
          <a:prstGeom prst="ellipse">
            <a:avLst/>
          </a:prstGeom>
          <a:solidFill>
            <a:srgbClr val="F1EB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4703280" y="2541283"/>
            <a:ext cx="205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54444"/>
                </a:solidFill>
              </a:rPr>
              <a:t>지수 산정</a:t>
            </a:r>
            <a:endParaRPr b="1"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101876" y="2548629"/>
            <a:ext cx="205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54444"/>
                </a:solidFill>
              </a:rPr>
              <a:t>브랜드 선정</a:t>
            </a:r>
            <a:endParaRPr b="1"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2407472" y="2541282"/>
            <a:ext cx="205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54444"/>
                </a:solidFill>
              </a:rPr>
              <a:t>데이터 수집</a:t>
            </a:r>
            <a:endParaRPr b="1"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6984834" y="1702165"/>
            <a:ext cx="2084700" cy="2055300"/>
          </a:xfrm>
          <a:prstGeom prst="ellipse">
            <a:avLst/>
          </a:prstGeom>
          <a:solidFill>
            <a:srgbClr val="F1EBE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6984830" y="2548633"/>
            <a:ext cx="205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54444"/>
                </a:solidFill>
              </a:rPr>
              <a:t>인사이트 도출</a:t>
            </a:r>
            <a:endParaRPr b="1"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진행 과정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331250" y="3504650"/>
            <a:ext cx="553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54444"/>
              </a:buClr>
              <a:buSzPts val="1300"/>
              <a:buChar char="●"/>
            </a:pPr>
            <a:r>
              <a:rPr lang="en" sz="1300">
                <a:solidFill>
                  <a:srgbClr val="454444"/>
                </a:solidFill>
              </a:rPr>
              <a:t>최근(23년 1월) 브랜드 평판 순위 1~10위 브랜드 선정</a:t>
            </a:r>
            <a:endParaRPr sz="1300">
              <a:solidFill>
                <a:srgbClr val="454444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1300"/>
              <a:buChar char="●"/>
            </a:pPr>
            <a:r>
              <a:rPr lang="en" sz="1300">
                <a:solidFill>
                  <a:srgbClr val="454444"/>
                </a:solidFill>
              </a:rPr>
              <a:t>(12위) 엔제리너스는 송파구(잠실)에 많이 입점해있어, 지역 편차를 줄이기 위해 추가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583125" y="3070450"/>
            <a:ext cx="2475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54444"/>
                </a:solidFill>
              </a:rPr>
              <a:t>[11개 브랜드 선정 기준]</a:t>
            </a:r>
            <a:endParaRPr sz="1700"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475" y="1208375"/>
            <a:ext cx="2729249" cy="34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583125" y="1035250"/>
            <a:ext cx="374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54444"/>
                </a:solidFill>
              </a:rPr>
              <a:t>[프랜차이즈 카페로 선정한 이유]</a:t>
            </a:r>
            <a:endParaRPr sz="600"/>
          </a:p>
        </p:txBody>
      </p:sp>
      <p:sp>
        <p:nvSpPr>
          <p:cNvPr id="223" name="Google Shape;223;p32"/>
          <p:cNvSpPr txBox="1"/>
          <p:nvPr/>
        </p:nvSpPr>
        <p:spPr>
          <a:xfrm>
            <a:off x="331250" y="1481650"/>
            <a:ext cx="83676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454444"/>
              </a:buClr>
              <a:buSzPts val="1300"/>
              <a:buChar char="●"/>
            </a:pPr>
            <a:r>
              <a:rPr lang="en" sz="1300">
                <a:solidFill>
                  <a:srgbClr val="454444"/>
                </a:solidFill>
              </a:rPr>
              <a:t>커피는 우리 일상생활에서 가장 쉽게 접할 수 있는 음료 </a:t>
            </a:r>
            <a:br>
              <a:rPr lang="en" sz="1300">
                <a:solidFill>
                  <a:srgbClr val="454444"/>
                </a:solidFill>
              </a:rPr>
            </a:br>
            <a:r>
              <a:rPr lang="en" sz="1300">
                <a:solidFill>
                  <a:srgbClr val="454444"/>
                </a:solidFill>
              </a:rPr>
              <a:t>→ 실물경제지표로서 활용성이 높을 것이라 생각</a:t>
            </a:r>
            <a:endParaRPr sz="1300">
              <a:solidFill>
                <a:srgbClr val="454444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1300"/>
              <a:buChar char="●"/>
            </a:pPr>
            <a:r>
              <a:rPr lang="en" sz="1300">
                <a:solidFill>
                  <a:srgbClr val="454444"/>
                </a:solidFill>
              </a:rPr>
              <a:t>프랜차이즈 매장은 동일 상품을 전국 매장 어디서나 볼 수 있으므로</a:t>
            </a:r>
            <a:br>
              <a:rPr lang="en" sz="1300">
                <a:solidFill>
                  <a:srgbClr val="454444"/>
                </a:solidFill>
              </a:rPr>
            </a:br>
            <a:r>
              <a:rPr lang="en" sz="1300">
                <a:solidFill>
                  <a:srgbClr val="454444"/>
                </a:solidFill>
              </a:rPr>
              <a:t> 가격비교가 용이함</a:t>
            </a:r>
            <a:endParaRPr sz="1300"/>
          </a:p>
        </p:txBody>
      </p:sp>
      <p:sp>
        <p:nvSpPr>
          <p:cNvPr id="224" name="Google Shape;224;p32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1. 브랜드 선정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/>
          <p:nvPr/>
        </p:nvSpPr>
        <p:spPr>
          <a:xfrm>
            <a:off x="243840" y="0"/>
            <a:ext cx="990600" cy="1677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1299503" y="102661"/>
            <a:ext cx="247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1246425" y="937800"/>
            <a:ext cx="151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54444"/>
                </a:solidFill>
              </a:rPr>
              <a:t>[웹 크롤링]</a:t>
            </a:r>
            <a:endParaRPr sz="1700">
              <a:solidFill>
                <a:srgbClr val="454444"/>
              </a:solidFill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6115200" y="937800"/>
            <a:ext cx="141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454444"/>
                </a:solidFill>
              </a:rPr>
              <a:t>[데이터셋]</a:t>
            </a:r>
            <a:endParaRPr sz="2000">
              <a:solidFill>
                <a:srgbClr val="454444"/>
              </a:solidFill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75" y="2040950"/>
            <a:ext cx="3552901" cy="28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/>
        </p:nvSpPr>
        <p:spPr>
          <a:xfrm>
            <a:off x="633175" y="1341275"/>
            <a:ext cx="321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Selenium, BeautifulSoup을 이용해 각 매장 홈페이지를 크롤링하여 커피매장 데이터를 수집</a:t>
            </a:r>
            <a:endParaRPr sz="1100"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288" y="2792100"/>
            <a:ext cx="3713926" cy="21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5463" y="1957275"/>
            <a:ext cx="1638125" cy="8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5158075" y="1384200"/>
            <a:ext cx="325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서울 열린데이터 광장, KOSIS등 여러 사이트에서 데이터셋을 다운받음</a:t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232703" y="410364"/>
            <a:ext cx="355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54444"/>
                </a:solidFill>
              </a:rPr>
              <a:t>2. 데이터 수집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